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5.jpg" ContentType="image/jpg"/>
  <Override PartName="/ppt/theme/themeOverride1.xml" ContentType="application/vnd.openxmlformats-officedocument.themeOverride+xml"/>
  <Override PartName="/ppt/notesSlides/notesSlide7.xml" ContentType="application/vnd.openxmlformats-officedocument.presentationml.notesSlide+xml"/>
  <Override PartName="/ppt/media/image64.jpg" ContentType="image/jpg"/>
  <Override PartName="/ppt/media/image65.jpg" ContentType="image/jpg"/>
  <Override PartName="/ppt/media/image66.jpg" ContentType="image/jpg"/>
  <Override PartName="/ppt/media/image67.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Lst>
  <p:notesMasterIdLst>
    <p:notesMasterId r:id="rId78"/>
  </p:notesMasterIdLst>
  <p:handoutMasterIdLst>
    <p:handoutMasterId r:id="rId79"/>
  </p:handoutMasterIdLst>
  <p:sldIdLst>
    <p:sldId id="259" r:id="rId7"/>
    <p:sldId id="11684" r:id="rId8"/>
    <p:sldId id="2432" r:id="rId9"/>
    <p:sldId id="2433" r:id="rId10"/>
    <p:sldId id="2443" r:id="rId11"/>
    <p:sldId id="1551" r:id="rId12"/>
    <p:sldId id="262" r:id="rId13"/>
    <p:sldId id="263" r:id="rId14"/>
    <p:sldId id="2442" r:id="rId15"/>
    <p:sldId id="1761" r:id="rId16"/>
    <p:sldId id="2444" r:id="rId17"/>
    <p:sldId id="2446" r:id="rId18"/>
    <p:sldId id="2447" r:id="rId19"/>
    <p:sldId id="2445" r:id="rId20"/>
    <p:sldId id="264" r:id="rId21"/>
    <p:sldId id="2448" r:id="rId22"/>
    <p:sldId id="2449" r:id="rId23"/>
    <p:sldId id="1762" r:id="rId24"/>
    <p:sldId id="1763" r:id="rId25"/>
    <p:sldId id="2430" r:id="rId26"/>
    <p:sldId id="2450" r:id="rId27"/>
    <p:sldId id="1764" r:id="rId28"/>
    <p:sldId id="1562" r:id="rId29"/>
    <p:sldId id="1563" r:id="rId30"/>
    <p:sldId id="1565" r:id="rId31"/>
    <p:sldId id="2414" r:id="rId32"/>
    <p:sldId id="1566" r:id="rId33"/>
    <p:sldId id="1572" r:id="rId34"/>
    <p:sldId id="1573" r:id="rId35"/>
    <p:sldId id="2415" r:id="rId36"/>
    <p:sldId id="1765" r:id="rId37"/>
    <p:sldId id="1766" r:id="rId38"/>
    <p:sldId id="1767" r:id="rId39"/>
    <p:sldId id="1768" r:id="rId40"/>
    <p:sldId id="1769" r:id="rId41"/>
    <p:sldId id="1770" r:id="rId42"/>
    <p:sldId id="1771" r:id="rId43"/>
    <p:sldId id="1772" r:id="rId44"/>
    <p:sldId id="1773" r:id="rId45"/>
    <p:sldId id="1774" r:id="rId46"/>
    <p:sldId id="11685" r:id="rId47"/>
    <p:sldId id="2416" r:id="rId48"/>
    <p:sldId id="1775" r:id="rId49"/>
    <p:sldId id="1776" r:id="rId50"/>
    <p:sldId id="1777" r:id="rId51"/>
    <p:sldId id="2417" r:id="rId52"/>
    <p:sldId id="2418" r:id="rId53"/>
    <p:sldId id="2419" r:id="rId54"/>
    <p:sldId id="2420" r:id="rId55"/>
    <p:sldId id="11686" r:id="rId56"/>
    <p:sldId id="2437" r:id="rId57"/>
    <p:sldId id="2076137796" r:id="rId58"/>
    <p:sldId id="1817" r:id="rId59"/>
    <p:sldId id="2076137797" r:id="rId60"/>
    <p:sldId id="1830" r:id="rId61"/>
    <p:sldId id="1850" r:id="rId62"/>
    <p:sldId id="1835" r:id="rId63"/>
    <p:sldId id="2438" r:id="rId64"/>
    <p:sldId id="2076137798" r:id="rId65"/>
    <p:sldId id="2436" r:id="rId66"/>
    <p:sldId id="11687" r:id="rId67"/>
    <p:sldId id="11688" r:id="rId68"/>
    <p:sldId id="2427" r:id="rId69"/>
    <p:sldId id="2421" r:id="rId70"/>
    <p:sldId id="268" r:id="rId71"/>
    <p:sldId id="2441" r:id="rId72"/>
    <p:sldId id="2435" r:id="rId73"/>
    <p:sldId id="2440" r:id="rId74"/>
    <p:sldId id="2428" r:id="rId75"/>
    <p:sldId id="2429" r:id="rId76"/>
    <p:sldId id="176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89785" autoAdjust="0"/>
  </p:normalViewPr>
  <p:slideViewPr>
    <p:cSldViewPr snapToGrid="0">
      <p:cViewPr varScale="1">
        <p:scale>
          <a:sx n="57" d="100"/>
          <a:sy n="57" d="100"/>
        </p:scale>
        <p:origin x="904" y="36"/>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19/03/2020</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19/03/2020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3/19/2020 9:32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E65B5-6AB2-406D-9EAB-951E08B4063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058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031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428017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65</a:t>
            </a:fld>
            <a:endParaRPr lang="en-GB"/>
          </a:p>
        </p:txBody>
      </p:sp>
    </p:spTree>
    <p:extLst>
      <p:ext uri="{BB962C8B-B14F-4D97-AF65-F5344CB8AC3E}">
        <p14:creationId xmlns:p14="http://schemas.microsoft.com/office/powerpoint/2010/main" val="2041293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9230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PowerAppWF.Run</a:t>
            </a:r>
            <a:r>
              <a:rPr lang="en-US" dirty="0"/>
              <a:t>(</a:t>
            </a:r>
            <a:r>
              <a:rPr lang="en-US" dirty="0" err="1"/>
              <a:t>txtcountry.Text,txtState.Text</a:t>
            </a:r>
            <a:r>
              <a:rPr lang="en-US" dirty="0"/>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28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2799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3/19/2020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13</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19-03-2020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19-03-2020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19/03/2020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53A76-314D-4CF1-BB32-0142A31A22DB}"/>
              </a:ext>
            </a:extLst>
          </p:cNvPr>
          <p:cNvSpPr>
            <a:spLocks noGrp="1"/>
          </p:cNvSpPr>
          <p:nvPr>
            <p:ph type="dt" sz="half" idx="10"/>
          </p:nvPr>
        </p:nvSpPr>
        <p:spPr/>
        <p:txBody>
          <a:bodyPr/>
          <a:lstStyle/>
          <a:p>
            <a:fld id="{D5F645B3-BBED-4308-8800-55405113B090}" type="datetimeFigureOut">
              <a:rPr lang="en-IN" smtClean="0"/>
              <a:t>19-03-2020</a:t>
            </a:fld>
            <a:endParaRPr lang="en-IN"/>
          </a:p>
        </p:txBody>
      </p:sp>
      <p:sp>
        <p:nvSpPr>
          <p:cNvPr id="4" name="Footer Placeholder 3">
            <a:extLst>
              <a:ext uri="{FF2B5EF4-FFF2-40B4-BE49-F238E27FC236}">
                <a16:creationId xmlns:a16="http://schemas.microsoft.com/office/drawing/2014/main" id="{5A4ED5C5-FDE9-4FFA-B376-B3DDDDB154F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4F933E-81DD-4286-9402-E83874CB6F3D}"/>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278654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19-03-2020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19-03-2020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19-03-2020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19-03-2020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19-03-2020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3/19/2020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19-03-2020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19-03-2020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19-03-2020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3/19/2020</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heme" Target="../theme/theme3.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theme" Target="../theme/theme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image" Target="../media/image11.emf"/><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theme" Target="../theme/theme6.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19-03-2020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3/19/2020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19/03/2020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sv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9.xml"/><Relationship Id="rId4" Type="http://schemas.openxmlformats.org/officeDocument/2006/relationships/hyperlink" Target="https://flow.microsoft.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64.jpg"/><Relationship Id="rId1" Type="http://schemas.openxmlformats.org/officeDocument/2006/relationships/slideLayout" Target="../slideLayouts/slideLayout70.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12"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7.xml"/><Relationship Id="rId6" Type="http://schemas.openxmlformats.org/officeDocument/2006/relationships/image" Target="../media/image30.png"/><Relationship Id="rId11" Type="http://schemas.openxmlformats.org/officeDocument/2006/relationships/hyperlink" Target="http://www.jpower4.com/" TargetMode="External"/><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03.emf"/></Relationships>
</file>

<file path=ppt/slides/_rels/slide5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03.emf"/></Relationships>
</file>

<file path=ppt/slides/_rels/slide5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03.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hyperlink" Target="https://docs.microsoft.com/connectors" TargetMode="External"/><Relationship Id="rId21" Type="http://schemas.openxmlformats.org/officeDocument/2006/relationships/image" Target="../media/image114.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31.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04.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08.png"/><Relationship Id="rId10" Type="http://schemas.openxmlformats.org/officeDocument/2006/relationships/hyperlink" Target="https://youtu.be/dBCS1nPsDiE" TargetMode="External"/><Relationship Id="rId19" Type="http://schemas.openxmlformats.org/officeDocument/2006/relationships/image" Target="../media/image112.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07.png"/><Relationship Id="rId22" Type="http://schemas.openxmlformats.org/officeDocument/2006/relationships/image" Target="../media/image1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3.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6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7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9.xml"/><Relationship Id="rId4" Type="http://schemas.openxmlformats.org/officeDocument/2006/relationships/hyperlink" Target="https://flow.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flow.microsoft.com/en-us/pric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Flows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Microsoft Flow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Microsoft Teams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574FC75-132F-4C0E-AEC9-2DF5523EBE7A}"/>
              </a:ext>
            </a:extLst>
          </p:cNvPr>
          <p:cNvSpPr/>
          <p:nvPr/>
        </p:nvSpPr>
        <p:spPr>
          <a:xfrm>
            <a:off x="10438" y="0"/>
            <a:ext cx="8748534" cy="685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2">
            <a:extLst>
              <a:ext uri="{FF2B5EF4-FFF2-40B4-BE49-F238E27FC236}">
                <a16:creationId xmlns:a16="http://schemas.microsoft.com/office/drawing/2014/main" id="{6D287CFE-036B-4853-9771-54BAB348E17F}"/>
              </a:ext>
            </a:extLst>
          </p:cNvPr>
          <p:cNvSpPr txBox="1">
            <a:spLocks/>
          </p:cNvSpPr>
          <p:nvPr/>
        </p:nvSpPr>
        <p:spPr>
          <a:xfrm>
            <a:off x="1861311" y="4349234"/>
            <a:ext cx="3805000" cy="50815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37373"/>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srgbClr val="737373"/>
                </a:solidFill>
                <a:effectLst/>
                <a:uLnTx/>
                <a:uFillTx/>
                <a:latin typeface="Calibri" panose="020F0502020204030204"/>
                <a:ea typeface="+mn-ea"/>
                <a:cs typeface="+mn-cs"/>
              </a:rPr>
              <a:t>jenkinsns</a:t>
            </a:r>
            <a:endParaRPr kumimoji="0" lang="en-US" sz="1800" b="0" i="0" u="none" strike="noStrike" kern="1200" cap="none" spc="0" normalizeH="0" baseline="0" noProof="0" dirty="0">
              <a:ln>
                <a:noFill/>
              </a:ln>
              <a:solidFill>
                <a:srgbClr val="737373"/>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007056E-ECCA-4DFA-A0A2-9891E44C9862}"/>
              </a:ext>
            </a:extLst>
          </p:cNvPr>
          <p:cNvSpPr txBox="1">
            <a:spLocks/>
          </p:cNvSpPr>
          <p:nvPr/>
        </p:nvSpPr>
        <p:spPr>
          <a:xfrm>
            <a:off x="382344" y="0"/>
            <a:ext cx="11809656" cy="553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124548"/>
                </a:solidFill>
                <a:effectLst/>
                <a:uLnTx/>
                <a:uFillTx/>
                <a:latin typeface="Calibri Light" panose="020F0302020204030204"/>
                <a:ea typeface="+mj-ea"/>
                <a:cs typeface="+mj-cs"/>
              </a:rPr>
              <a:t>Hi! I am Jenkins NS</a:t>
            </a:r>
            <a:endParaRPr kumimoji="0" lang="en-GB" sz="4000" b="0" i="0" u="none" strike="noStrike" kern="1200" cap="none" spc="0" normalizeH="0" baseline="0" noProof="0" dirty="0">
              <a:ln>
                <a:noFill/>
              </a:ln>
              <a:solidFill>
                <a:srgbClr val="FFB900"/>
              </a:solidFill>
              <a:effectLst/>
              <a:uLnTx/>
              <a:uFillTx/>
              <a:latin typeface="Calibri Light" panose="020F0302020204030204"/>
              <a:ea typeface="+mj-ea"/>
              <a:cs typeface="+mj-cs"/>
            </a:endParaRPr>
          </a:p>
        </p:txBody>
      </p:sp>
      <p:pic>
        <p:nvPicPr>
          <p:cNvPr id="5" name="Picture 4" descr="A person sitting in front of a computer&#10;&#10;Description automatically generated">
            <a:extLst>
              <a:ext uri="{FF2B5EF4-FFF2-40B4-BE49-F238E27FC236}">
                <a16:creationId xmlns:a16="http://schemas.microsoft.com/office/drawing/2014/main" id="{FEEB2770-390F-400A-948C-BA03C136C118}"/>
              </a:ext>
            </a:extLst>
          </p:cNvPr>
          <p:cNvPicPr>
            <a:picLocks noChangeAspect="1"/>
          </p:cNvPicPr>
          <p:nvPr/>
        </p:nvPicPr>
        <p:blipFill rotWithShape="1">
          <a:blip r:embed="rId3"/>
          <a:srcRect/>
          <a:stretch/>
        </p:blipFill>
        <p:spPr>
          <a:xfrm>
            <a:off x="8784684" y="1403324"/>
            <a:ext cx="3433028" cy="3428514"/>
          </a:xfrm>
          <a:prstGeom prst="rect">
            <a:avLst/>
          </a:prstGeom>
          <a:solidFill>
            <a:schemeClr val="bg1">
              <a:lumMod val="50000"/>
            </a:schemeClr>
          </a:solidFill>
          <a:ln>
            <a:solidFill>
              <a:schemeClr val="bg1">
                <a:lumMod val="85000"/>
              </a:schemeClr>
            </a:solidFill>
          </a:ln>
          <a:effectLst>
            <a:softEdge rad="0"/>
          </a:effectLst>
        </p:spPr>
      </p:pic>
      <p:pic>
        <p:nvPicPr>
          <p:cNvPr id="6" name="Picture 5" descr="Twitter Logo">
            <a:extLst>
              <a:ext uri="{FF2B5EF4-FFF2-40B4-BE49-F238E27FC236}">
                <a16:creationId xmlns:a16="http://schemas.microsoft.com/office/drawing/2014/main" id="{A44E5F4D-61AB-4018-AE88-3F5CE8D726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405" y="4246851"/>
            <a:ext cx="809469" cy="809469"/>
          </a:xfrm>
          <a:prstGeom prst="rect">
            <a:avLst/>
          </a:prstGeom>
        </p:spPr>
      </p:pic>
      <p:pic>
        <p:nvPicPr>
          <p:cNvPr id="12" name="Picture 11" descr="A close up of a sign&#10;&#10;Description automatically generated">
            <a:extLst>
              <a:ext uri="{FF2B5EF4-FFF2-40B4-BE49-F238E27FC236}">
                <a16:creationId xmlns:a16="http://schemas.microsoft.com/office/drawing/2014/main" id="{DE86A1D1-817B-4638-84BE-0043677DD0A0}"/>
              </a:ext>
            </a:extLst>
          </p:cNvPr>
          <p:cNvPicPr>
            <a:picLocks noChangeAspect="1"/>
          </p:cNvPicPr>
          <p:nvPr/>
        </p:nvPicPr>
        <p:blipFill>
          <a:blip r:embed="rId5"/>
          <a:stretch>
            <a:fillRect/>
          </a:stretch>
        </p:blipFill>
        <p:spPr>
          <a:xfrm>
            <a:off x="8774247" y="0"/>
            <a:ext cx="3443465" cy="1403323"/>
          </a:xfrm>
          <a:prstGeom prst="rect">
            <a:avLst/>
          </a:prstGeom>
        </p:spPr>
      </p:pic>
      <p:pic>
        <p:nvPicPr>
          <p:cNvPr id="22" name="Picture 21">
            <a:extLst>
              <a:ext uri="{FF2B5EF4-FFF2-40B4-BE49-F238E27FC236}">
                <a16:creationId xmlns:a16="http://schemas.microsoft.com/office/drawing/2014/main" id="{5259C4AE-9D85-42E6-B8C2-6DDB9EF83EE9}"/>
              </a:ext>
            </a:extLst>
          </p:cNvPr>
          <p:cNvPicPr>
            <a:picLocks noChangeAspect="1"/>
          </p:cNvPicPr>
          <p:nvPr/>
        </p:nvPicPr>
        <p:blipFill>
          <a:blip r:embed="rId6"/>
          <a:stretch>
            <a:fillRect/>
          </a:stretch>
        </p:blipFill>
        <p:spPr>
          <a:xfrm>
            <a:off x="6862890" y="5322381"/>
            <a:ext cx="1651905" cy="1655112"/>
          </a:xfrm>
          <a:prstGeom prst="rect">
            <a:avLst/>
          </a:prstGeom>
          <a:ln>
            <a:noFill/>
          </a:ln>
        </p:spPr>
      </p:pic>
      <p:pic>
        <p:nvPicPr>
          <p:cNvPr id="23" name="Picture 22" descr="A close up of a logo&#10;&#10;Description automatically generated">
            <a:extLst>
              <a:ext uri="{FF2B5EF4-FFF2-40B4-BE49-F238E27FC236}">
                <a16:creationId xmlns:a16="http://schemas.microsoft.com/office/drawing/2014/main" id="{CB1FEFA5-25D8-4183-8F90-AEE59BDC4CE6}"/>
              </a:ext>
            </a:extLst>
          </p:cNvPr>
          <p:cNvPicPr>
            <a:picLocks noChangeAspect="1"/>
          </p:cNvPicPr>
          <p:nvPr/>
        </p:nvPicPr>
        <p:blipFill>
          <a:blip r:embed="rId7"/>
          <a:stretch>
            <a:fillRect/>
          </a:stretch>
        </p:blipFill>
        <p:spPr>
          <a:xfrm>
            <a:off x="8081154" y="5313017"/>
            <a:ext cx="1628995" cy="1624889"/>
          </a:xfrm>
          <a:prstGeom prst="rect">
            <a:avLst/>
          </a:prstGeom>
          <a:ln>
            <a:noFill/>
          </a:ln>
        </p:spPr>
      </p:pic>
      <p:pic>
        <p:nvPicPr>
          <p:cNvPr id="24" name="Picture 23" descr="A picture containing drawing&#10;&#10;Description automatically generated">
            <a:extLst>
              <a:ext uri="{FF2B5EF4-FFF2-40B4-BE49-F238E27FC236}">
                <a16:creationId xmlns:a16="http://schemas.microsoft.com/office/drawing/2014/main" id="{96698690-2D2A-4F9D-8313-DA1B30FF6A9F}"/>
              </a:ext>
            </a:extLst>
          </p:cNvPr>
          <p:cNvPicPr>
            <a:picLocks noChangeAspect="1"/>
          </p:cNvPicPr>
          <p:nvPr/>
        </p:nvPicPr>
        <p:blipFill>
          <a:blip r:embed="rId8"/>
          <a:stretch>
            <a:fillRect/>
          </a:stretch>
        </p:blipFill>
        <p:spPr>
          <a:xfrm>
            <a:off x="9296392" y="5303562"/>
            <a:ext cx="1704689" cy="1651539"/>
          </a:xfrm>
          <a:prstGeom prst="rect">
            <a:avLst/>
          </a:prstGeom>
          <a:ln>
            <a:noFill/>
          </a:ln>
        </p:spPr>
      </p:pic>
      <p:pic>
        <p:nvPicPr>
          <p:cNvPr id="25" name="Picture 24" descr="A picture containing drawing&#10;&#10;Description automatically generated">
            <a:extLst>
              <a:ext uri="{FF2B5EF4-FFF2-40B4-BE49-F238E27FC236}">
                <a16:creationId xmlns:a16="http://schemas.microsoft.com/office/drawing/2014/main" id="{4BDD349A-1835-470A-8989-562408B815FC}"/>
              </a:ext>
            </a:extLst>
          </p:cNvPr>
          <p:cNvPicPr>
            <a:picLocks noChangeAspect="1"/>
          </p:cNvPicPr>
          <p:nvPr/>
        </p:nvPicPr>
        <p:blipFill>
          <a:blip r:embed="rId9"/>
          <a:stretch>
            <a:fillRect/>
          </a:stretch>
        </p:blipFill>
        <p:spPr>
          <a:xfrm>
            <a:off x="10587106" y="5280222"/>
            <a:ext cx="1735571" cy="1674880"/>
          </a:xfrm>
          <a:prstGeom prst="rect">
            <a:avLst/>
          </a:prstGeom>
          <a:ln>
            <a:noFill/>
          </a:ln>
        </p:spPr>
      </p:pic>
      <p:pic>
        <p:nvPicPr>
          <p:cNvPr id="26" name="Picture 25" descr="A close up of a logo&#10;&#10;Description automatically generated">
            <a:extLst>
              <a:ext uri="{FF2B5EF4-FFF2-40B4-BE49-F238E27FC236}">
                <a16:creationId xmlns:a16="http://schemas.microsoft.com/office/drawing/2014/main" id="{4A4A15BA-D510-4A65-978F-0491388AEE65}"/>
              </a:ext>
            </a:extLst>
          </p:cNvPr>
          <p:cNvPicPr>
            <a:picLocks noChangeAspect="1"/>
          </p:cNvPicPr>
          <p:nvPr/>
        </p:nvPicPr>
        <p:blipFill>
          <a:blip r:embed="rId10"/>
          <a:stretch>
            <a:fillRect/>
          </a:stretch>
        </p:blipFill>
        <p:spPr>
          <a:xfrm>
            <a:off x="5920894" y="5330949"/>
            <a:ext cx="1603844" cy="1606957"/>
          </a:xfrm>
          <a:prstGeom prst="rect">
            <a:avLst/>
          </a:prstGeom>
          <a:ln>
            <a:noFill/>
          </a:ln>
        </p:spPr>
      </p:pic>
      <p:sp>
        <p:nvSpPr>
          <p:cNvPr id="18" name="TextBox 17">
            <a:extLst>
              <a:ext uri="{FF2B5EF4-FFF2-40B4-BE49-F238E27FC236}">
                <a16:creationId xmlns:a16="http://schemas.microsoft.com/office/drawing/2014/main" id="{77DC427B-57DE-4BEE-A90E-31BC66F328F7}"/>
              </a:ext>
            </a:extLst>
          </p:cNvPr>
          <p:cNvSpPr txBox="1"/>
          <p:nvPr/>
        </p:nvSpPr>
        <p:spPr>
          <a:xfrm>
            <a:off x="1056680" y="1425814"/>
            <a:ext cx="6841909" cy="295465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15+ Years of experience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Microsoft Most Valuable Professional (MVP)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Power Platform Specialist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Senior Consultant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International Speaker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Trainer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Love to solve problems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ED87A21C-A46B-48FA-B4D5-828B25539F7E}"/>
              </a:ext>
            </a:extLst>
          </p:cNvPr>
          <p:cNvSpPr txBox="1"/>
          <p:nvPr/>
        </p:nvSpPr>
        <p:spPr>
          <a:xfrm>
            <a:off x="3053085" y="799098"/>
            <a:ext cx="52418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737373"/>
                </a:solidFill>
                <a:effectLst/>
                <a:uLnTx/>
                <a:uFillTx/>
                <a:latin typeface="Calibri" panose="020F0502020204030204"/>
                <a:ea typeface="+mn-ea"/>
                <a:cs typeface="+mn-cs"/>
              </a:rPr>
              <a:t>Founder &amp; Director @JPOWER4</a:t>
            </a:r>
          </a:p>
        </p:txBody>
      </p:sp>
      <p:sp>
        <p:nvSpPr>
          <p:cNvPr id="28" name="Rectangle 27">
            <a:extLst>
              <a:ext uri="{FF2B5EF4-FFF2-40B4-BE49-F238E27FC236}">
                <a16:creationId xmlns:a16="http://schemas.microsoft.com/office/drawing/2014/main" id="{0BB8981B-0C60-44D4-990C-3B7BFB34C14D}"/>
              </a:ext>
            </a:extLst>
          </p:cNvPr>
          <p:cNvSpPr/>
          <p:nvPr/>
        </p:nvSpPr>
        <p:spPr>
          <a:xfrm>
            <a:off x="2499470" y="6293015"/>
            <a:ext cx="377046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hlinkClick r:id="rId11">
                  <a:extLst>
                    <a:ext uri="{A12FA001-AC4F-418D-AE19-62706E023703}">
                      <ahyp:hlinkClr xmlns:ahyp="http://schemas.microsoft.com/office/drawing/2018/hyperlinkcolor" val="tx"/>
                    </a:ext>
                  </a:extLst>
                </a:hlinkClick>
              </a:rPr>
              <a:t>http://www.jpower4.com</a:t>
            </a:r>
            <a:r>
              <a:rPr kumimoji="0" lang="en-GB" sz="1800" b="0" i="0" u="none" strike="noStrike" kern="1200" cap="none" spc="0" normalizeH="0" baseline="0" noProof="0" dirty="0">
                <a:ln>
                  <a:noFill/>
                </a:ln>
                <a:solidFill>
                  <a:srgbClr val="737373"/>
                </a:solidFill>
                <a:effectLst/>
                <a:uLnTx/>
                <a:uFillTx/>
                <a:latin typeface="Calibri" panose="020F0502020204030204"/>
                <a:ea typeface="+mn-ea"/>
                <a:cs typeface="+mn-cs"/>
              </a:rPr>
              <a:t> </a:t>
            </a:r>
          </a:p>
        </p:txBody>
      </p:sp>
      <p:pic>
        <p:nvPicPr>
          <p:cNvPr id="29" name="Picture 28">
            <a:extLst>
              <a:ext uri="{FF2B5EF4-FFF2-40B4-BE49-F238E27FC236}">
                <a16:creationId xmlns:a16="http://schemas.microsoft.com/office/drawing/2014/main" id="{40777E73-F184-44DC-BD4E-811617106E7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6680" y="866631"/>
            <a:ext cx="1733550" cy="266700"/>
          </a:xfrm>
          <a:prstGeom prst="rect">
            <a:avLst/>
          </a:prstGeom>
        </p:spPr>
      </p:pic>
    </p:spTree>
    <p:extLst>
      <p:ext uri="{BB962C8B-B14F-4D97-AF65-F5344CB8AC3E}">
        <p14:creationId xmlns:p14="http://schemas.microsoft.com/office/powerpoint/2010/main" val="862910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708981"/>
          </a:xfrm>
          <a:prstGeom prst="rect">
            <a:avLst/>
          </a:prstGeom>
        </p:spPr>
        <p:txBody>
          <a:bodyPr wrap="square">
            <a:spAutoFit/>
          </a:bodyPr>
          <a:lstStyle/>
          <a:p>
            <a:pPr algn="just"/>
            <a:r>
              <a:rPr lang="en-US" sz="2000" dirty="0"/>
              <a:t>Every organization who has implemented SharePoint must have used workflows to automate their business process. Microsoft provides various options for creating workflows, here we will check SharePoint Designer Workflow vs Microsoft Flow.</a:t>
            </a:r>
          </a:p>
          <a:p>
            <a:pPr algn="just"/>
            <a:endParaRPr lang="en-US" sz="2000" dirty="0"/>
          </a:p>
          <a:p>
            <a:pPr algn="just"/>
            <a:r>
              <a:rPr lang="en-US" sz="2000" dirty="0"/>
              <a:t>There are different ways to create workflows in SharePoint like:</a:t>
            </a:r>
          </a:p>
          <a:p>
            <a:pPr marL="457200" indent="-457200" algn="just">
              <a:buFont typeface="Wingdings" panose="05000000000000000000" pitchFamily="2" charset="2"/>
              <a:buChar char="§"/>
            </a:pPr>
            <a:r>
              <a:rPr lang="en-US" sz="2000" dirty="0"/>
              <a:t>Using Out of box workflow</a:t>
            </a:r>
          </a:p>
          <a:p>
            <a:pPr marL="457200" indent="-457200" algn="just">
              <a:buFont typeface="Wingdings" panose="05000000000000000000" pitchFamily="2" charset="2"/>
              <a:buChar char="§"/>
            </a:pPr>
            <a:r>
              <a:rPr lang="en-US" sz="2000" dirty="0"/>
              <a:t>Using SharePoint designer workflow 2013</a:t>
            </a:r>
          </a:p>
          <a:p>
            <a:pPr marL="457200" indent="-457200" algn="just">
              <a:buFont typeface="Wingdings" panose="05000000000000000000" pitchFamily="2" charset="2"/>
              <a:buChar char="§"/>
            </a:pPr>
            <a:r>
              <a:rPr lang="en-US" sz="2000" dirty="0"/>
              <a:t>Using Visual Studio</a:t>
            </a:r>
          </a:p>
          <a:p>
            <a:pPr marL="457200" indent="-457200" algn="just">
              <a:buFont typeface="Wingdings" panose="05000000000000000000" pitchFamily="2" charset="2"/>
              <a:buChar char="§"/>
            </a:pPr>
            <a:r>
              <a:rPr lang="en-US" sz="2000" dirty="0"/>
              <a:t>Using 3rd party tool</a:t>
            </a:r>
          </a:p>
          <a:p>
            <a:pPr marL="457200" indent="-457200" algn="just">
              <a:buFont typeface="Wingdings" panose="05000000000000000000" pitchFamily="2" charset="2"/>
              <a:buChar char="§"/>
            </a:pPr>
            <a:r>
              <a:rPr lang="en-US" sz="2000" dirty="0"/>
              <a:t>Windows Timer Jobs / Schedulers</a:t>
            </a:r>
          </a:p>
          <a:p>
            <a:pPr marL="457200" indent="-457200" algn="just">
              <a:buFont typeface="Wingdings" panose="05000000000000000000" pitchFamily="2" charset="2"/>
              <a:buChar char="§"/>
            </a:pPr>
            <a:endParaRPr lang="en-US" sz="2000" dirty="0"/>
          </a:p>
          <a:p>
            <a:pPr algn="just"/>
            <a:r>
              <a:rPr lang="en-US" sz="2000" b="1" dirty="0"/>
              <a:t>And Microsoft has introduced Microsoft Flow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942906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lvl="0" indent="-285750" algn="just">
              <a:buFont typeface="Arial" panose="020B0604020202020204" pitchFamily="34" charset="0"/>
              <a:buChar char="•"/>
            </a:pPr>
            <a:r>
              <a:rPr lang="en-US" dirty="0"/>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lvl="0" indent="-285750" algn="just">
              <a:buFont typeface="Arial" panose="020B0604020202020204" pitchFamily="34" charset="0"/>
              <a:buChar cha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lvl="0" indent="-285750" algn="just">
              <a:buFont typeface="Arial" panose="020B0604020202020204" pitchFamily="34" charset="0"/>
              <a:buChar char="•"/>
            </a:pPr>
            <a:r>
              <a:rPr lang="en-US"/>
              <a:t>Microsoft </a:t>
            </a:r>
            <a:r>
              <a:rPr lang="en-US" dirty="0"/>
              <a:t>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24743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8990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744261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87402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indent="-342900">
              <a:lnSpc>
                <a:spcPct val="90000"/>
              </a:lnSpc>
              <a:spcAft>
                <a:spcPts val="600"/>
              </a:spcAft>
              <a:buFont typeface="Wingdings" panose="05000000000000000000" pitchFamily="2" charset="2"/>
              <a:buChar char="ü"/>
            </a:pPr>
            <a:r>
              <a:rPr lang="en-US" sz="2400" dirty="0"/>
              <a:t>What is Microsoft Flow</a:t>
            </a:r>
          </a:p>
          <a:p>
            <a:pPr marL="400050" indent="-342900">
              <a:lnSpc>
                <a:spcPct val="90000"/>
              </a:lnSpc>
              <a:spcAft>
                <a:spcPts val="600"/>
              </a:spcAft>
              <a:buFont typeface="Wingdings" panose="05000000000000000000" pitchFamily="2" charset="2"/>
              <a:buChar char="ü"/>
            </a:pPr>
            <a:r>
              <a:rPr lang="en-US" sz="2400" dirty="0"/>
              <a:t>Microsoft Flow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Flows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5</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860776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kern="1200">
                <a:solidFill>
                  <a:schemeClr val="tx1"/>
                </a:solidFill>
                <a:latin typeface="+mj-lt"/>
                <a:ea typeface="+mj-ea"/>
                <a:cs typeface="+mj-cs"/>
              </a:rPr>
              <a:t>6</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57" y="0"/>
            <a:ext cx="2673500" cy="6855510"/>
          </a:xfrm>
          <a:custGeom>
            <a:avLst/>
            <a:gdLst/>
            <a:ahLst/>
            <a:cxnLst/>
            <a:rect l="l" t="t" r="r" b="b"/>
            <a:pathLst>
              <a:path w="2727960" h="6995159">
                <a:moveTo>
                  <a:pt x="0" y="6995155"/>
                </a:moveTo>
                <a:lnTo>
                  <a:pt x="2727960" y="6995155"/>
                </a:lnTo>
                <a:lnTo>
                  <a:pt x="2727960" y="0"/>
                </a:lnTo>
                <a:lnTo>
                  <a:pt x="0" y="0"/>
                </a:lnTo>
                <a:lnTo>
                  <a:pt x="0" y="6995155"/>
                </a:lnTo>
                <a:close/>
              </a:path>
            </a:pathLst>
          </a:custGeom>
          <a:solidFill>
            <a:srgbClr val="124548"/>
          </a:solidFill>
        </p:spPr>
        <p:txBody>
          <a:bodyPr wrap="square" lIns="0" tIns="0" rIns="0" bIns="0" rtlCol="0"/>
          <a:lstStyle/>
          <a:p>
            <a:pPr algn="just"/>
            <a:endParaRPr sz="1600" dirty="0">
              <a:latin typeface="Tahoma" panose="020B0604030504040204" pitchFamily="34" charset="0"/>
              <a:ea typeface="Tahoma" panose="020B0604030504040204" pitchFamily="34" charset="0"/>
              <a:cs typeface="Tahoma" panose="020B0604030504040204" pitchFamily="34" charset="0"/>
            </a:endParaRPr>
          </a:p>
        </p:txBody>
      </p:sp>
      <p:sp>
        <p:nvSpPr>
          <p:cNvPr id="3" name="object 3"/>
          <p:cNvSpPr/>
          <p:nvPr/>
        </p:nvSpPr>
        <p:spPr>
          <a:xfrm>
            <a:off x="743673" y="3112860"/>
            <a:ext cx="1316188" cy="339538"/>
          </a:xfrm>
          <a:prstGeom prst="rect">
            <a:avLst/>
          </a:prstGeom>
          <a:blipFill>
            <a:blip r:embed="rId3" cstate="print"/>
            <a:stretch>
              <a:fillRect/>
            </a:stretch>
          </a:blipFill>
        </p:spPr>
        <p:txBody>
          <a:bodyPr wrap="square" lIns="0" tIns="0" rIns="0" bIns="0" rtlCol="0"/>
          <a:lstStyle/>
          <a:p>
            <a:pPr algn="just"/>
            <a:endParaRPr sz="1600" dirty="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580873" y="3534296"/>
            <a:ext cx="1631954" cy="258512"/>
          </a:xfrm>
          <a:prstGeom prst="rect">
            <a:avLst/>
          </a:prstGeom>
          <a:blipFill>
            <a:blip r:embed="rId4" cstate="print"/>
            <a:stretch>
              <a:fillRect/>
            </a:stretch>
          </a:blipFill>
        </p:spPr>
        <p:txBody>
          <a:bodyPr wrap="square" lIns="0" tIns="0" rIns="0" bIns="0" rtlCol="0"/>
          <a:lstStyle/>
          <a:p>
            <a:pPr algn="just"/>
            <a:endParaRPr sz="16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p:nvPr/>
        </p:nvSpPr>
        <p:spPr>
          <a:xfrm>
            <a:off x="6419857" y="4812299"/>
            <a:ext cx="4786909" cy="394553"/>
          </a:xfrm>
          <a:custGeom>
            <a:avLst/>
            <a:gdLst/>
            <a:ahLst/>
            <a:cxnLst/>
            <a:rect l="l" t="t" r="r" b="b"/>
            <a:pathLst>
              <a:path w="4884420" h="402589">
                <a:moveTo>
                  <a:pt x="4748657" y="0"/>
                </a:moveTo>
                <a:lnTo>
                  <a:pt x="0" y="0"/>
                </a:lnTo>
                <a:lnTo>
                  <a:pt x="0" y="402335"/>
                </a:lnTo>
                <a:lnTo>
                  <a:pt x="4748657" y="402335"/>
                </a:lnTo>
                <a:lnTo>
                  <a:pt x="4801534" y="397073"/>
                </a:lnTo>
                <a:lnTo>
                  <a:pt x="4844684" y="382714"/>
                </a:lnTo>
                <a:lnTo>
                  <a:pt x="4873761" y="361402"/>
                </a:lnTo>
                <a:lnTo>
                  <a:pt x="4884420" y="335279"/>
                </a:lnTo>
                <a:lnTo>
                  <a:pt x="4884420" y="67055"/>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6" name="object 6"/>
          <p:cNvSpPr/>
          <p:nvPr/>
        </p:nvSpPr>
        <p:spPr>
          <a:xfrm>
            <a:off x="6419857" y="4812299"/>
            <a:ext cx="4786909" cy="394553"/>
          </a:xfrm>
          <a:custGeom>
            <a:avLst/>
            <a:gdLst/>
            <a:ahLst/>
            <a:cxnLst/>
            <a:rect l="l" t="t" r="r" b="b"/>
            <a:pathLst>
              <a:path w="4884420" h="402589">
                <a:moveTo>
                  <a:pt x="4884420" y="67055"/>
                </a:moveTo>
                <a:lnTo>
                  <a:pt x="4884420" y="335279"/>
                </a:lnTo>
                <a:lnTo>
                  <a:pt x="4873761" y="361402"/>
                </a:lnTo>
                <a:lnTo>
                  <a:pt x="4844684" y="382714"/>
                </a:lnTo>
                <a:lnTo>
                  <a:pt x="4801534" y="397073"/>
                </a:lnTo>
                <a:lnTo>
                  <a:pt x="4748657" y="402335"/>
                </a:lnTo>
                <a:lnTo>
                  <a:pt x="0" y="402335"/>
                </a:lnTo>
                <a:lnTo>
                  <a:pt x="0" y="0"/>
                </a:lnTo>
                <a:lnTo>
                  <a:pt x="4748657" y="0"/>
                </a:lnTo>
                <a:lnTo>
                  <a:pt x="4801534" y="5262"/>
                </a:lnTo>
                <a:lnTo>
                  <a:pt x="4844684" y="19621"/>
                </a:lnTo>
                <a:lnTo>
                  <a:pt x="4873761" y="40933"/>
                </a:lnTo>
                <a:lnTo>
                  <a:pt x="4884420" y="67055"/>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6662189" y="5022270"/>
            <a:ext cx="1840209" cy="0"/>
          </a:xfrm>
          <a:custGeom>
            <a:avLst/>
            <a:gdLst/>
            <a:ahLst/>
            <a:cxnLst/>
            <a:rect l="l" t="t" r="r" b="b"/>
            <a:pathLst>
              <a:path w="1877695">
                <a:moveTo>
                  <a:pt x="0" y="0"/>
                </a:moveTo>
                <a:lnTo>
                  <a:pt x="1877568" y="0"/>
                </a:lnTo>
              </a:path>
            </a:pathLst>
          </a:custGeom>
          <a:ln w="13716">
            <a:solidFill>
              <a:srgbClr val="FFFFFF"/>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6650613" y="4854866"/>
            <a:ext cx="3544752"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State machine pattern or Controller pattern</a:t>
            </a:r>
          </a:p>
        </p:txBody>
      </p:sp>
      <p:sp>
        <p:nvSpPr>
          <p:cNvPr id="9" name="object 9"/>
          <p:cNvSpPr/>
          <p:nvPr/>
        </p:nvSpPr>
        <p:spPr>
          <a:xfrm>
            <a:off x="5981492" y="4811552"/>
            <a:ext cx="379617" cy="461764"/>
          </a:xfrm>
          <a:custGeom>
            <a:avLst/>
            <a:gdLst/>
            <a:ahLst/>
            <a:cxnLst/>
            <a:rect l="l" t="t" r="r" b="b"/>
            <a:pathLst>
              <a:path w="387350" h="471170">
                <a:moveTo>
                  <a:pt x="193548" y="0"/>
                </a:moveTo>
                <a:lnTo>
                  <a:pt x="193548" y="117729"/>
                </a:lnTo>
                <a:lnTo>
                  <a:pt x="0" y="117729"/>
                </a:lnTo>
                <a:lnTo>
                  <a:pt x="0" y="353187"/>
                </a:lnTo>
                <a:lnTo>
                  <a:pt x="193548" y="353187"/>
                </a:lnTo>
                <a:lnTo>
                  <a:pt x="193548" y="470916"/>
                </a:lnTo>
                <a:lnTo>
                  <a:pt x="387095" y="235458"/>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p:nvPr/>
        </p:nvSpPr>
        <p:spPr>
          <a:xfrm>
            <a:off x="5981492" y="4811552"/>
            <a:ext cx="379617" cy="461764"/>
          </a:xfrm>
          <a:custGeom>
            <a:avLst/>
            <a:gdLst/>
            <a:ahLst/>
            <a:cxnLst/>
            <a:rect l="l" t="t" r="r" b="b"/>
            <a:pathLst>
              <a:path w="387350" h="471170">
                <a:moveTo>
                  <a:pt x="0" y="117729"/>
                </a:moveTo>
                <a:lnTo>
                  <a:pt x="193548" y="117729"/>
                </a:lnTo>
                <a:lnTo>
                  <a:pt x="193548" y="0"/>
                </a:lnTo>
                <a:lnTo>
                  <a:pt x="387095" y="235458"/>
                </a:lnTo>
                <a:lnTo>
                  <a:pt x="193548" y="470916"/>
                </a:lnTo>
                <a:lnTo>
                  <a:pt x="193548" y="353187"/>
                </a:lnTo>
                <a:lnTo>
                  <a:pt x="0" y="353187"/>
                </a:lnTo>
                <a:lnTo>
                  <a:pt x="0" y="117729"/>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txBox="1"/>
          <p:nvPr/>
        </p:nvSpPr>
        <p:spPr>
          <a:xfrm>
            <a:off x="3161622" y="4708496"/>
            <a:ext cx="2419592" cy="359333"/>
          </a:xfrm>
          <a:prstGeom prst="rect">
            <a:avLst/>
          </a:prstGeom>
          <a:solidFill>
            <a:schemeClr val="accent1">
              <a:lumMod val="75000"/>
            </a:schemeClr>
          </a:solidFill>
        </p:spPr>
        <p:txBody>
          <a:bodyPr vert="horz" wrap="square" lIns="0" tIns="112018" rIns="0" bIns="0" rtlCol="0">
            <a:spAutoFit/>
          </a:bodyPr>
          <a:lstStyle/>
          <a:p>
            <a:pPr marL="12446" marR="4978" algn="just">
              <a:lnSpc>
                <a:spcPts val="2117"/>
              </a:lnSpc>
              <a:spcBef>
                <a:spcPts val="368"/>
              </a:spcBef>
            </a:pPr>
            <a:r>
              <a:rPr sz="1400" dirty="0">
                <a:solidFill>
                  <a:schemeClr val="bg1"/>
                </a:solidFill>
              </a:rPr>
              <a:t>No State Machine</a:t>
            </a:r>
          </a:p>
        </p:txBody>
      </p:sp>
      <p:sp>
        <p:nvSpPr>
          <p:cNvPr id="12" name="object 12"/>
          <p:cNvSpPr/>
          <p:nvPr/>
        </p:nvSpPr>
        <p:spPr>
          <a:xfrm>
            <a:off x="3161622" y="3116344"/>
            <a:ext cx="2419592" cy="566314"/>
          </a:xfrm>
          <a:custGeom>
            <a:avLst/>
            <a:gdLst/>
            <a:ahLst/>
            <a:cxnLst/>
            <a:rect l="l" t="t" r="r" b="b"/>
            <a:pathLst>
              <a:path w="2468879" h="577850">
                <a:moveTo>
                  <a:pt x="0" y="577596"/>
                </a:moveTo>
                <a:lnTo>
                  <a:pt x="2468879" y="577596"/>
                </a:lnTo>
                <a:lnTo>
                  <a:pt x="2468879" y="0"/>
                </a:lnTo>
                <a:lnTo>
                  <a:pt x="0" y="0"/>
                </a:lnTo>
                <a:lnTo>
                  <a:pt x="0" y="577596"/>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3" name="object 13"/>
          <p:cNvSpPr txBox="1"/>
          <p:nvPr/>
        </p:nvSpPr>
        <p:spPr>
          <a:xfrm>
            <a:off x="3361388" y="3214023"/>
            <a:ext cx="1741881" cy="296493"/>
          </a:xfrm>
          <a:prstGeom prst="rect">
            <a:avLst/>
          </a:prstGeom>
        </p:spPr>
        <p:txBody>
          <a:bodyPr vert="horz" wrap="square" lIns="0" tIns="46674" rIns="0" bIns="0" rtlCol="0">
            <a:spAutoFit/>
          </a:bodyPr>
          <a:lstStyle/>
          <a:p>
            <a:pPr marL="12446" marR="4978" algn="just">
              <a:lnSpc>
                <a:spcPts val="2117"/>
              </a:lnSpc>
              <a:spcBef>
                <a:spcPts val="368"/>
              </a:spcBef>
            </a:pPr>
            <a:r>
              <a:rPr sz="1400" dirty="0">
                <a:solidFill>
                  <a:schemeClr val="bg1"/>
                </a:solidFill>
              </a:rPr>
              <a:t>No custom task  forms</a:t>
            </a:r>
          </a:p>
        </p:txBody>
      </p:sp>
      <p:sp>
        <p:nvSpPr>
          <p:cNvPr id="14" name="object 14"/>
          <p:cNvSpPr/>
          <p:nvPr/>
        </p:nvSpPr>
        <p:spPr>
          <a:xfrm>
            <a:off x="6327255" y="2231400"/>
            <a:ext cx="4879635" cy="789106"/>
          </a:xfrm>
          <a:custGeom>
            <a:avLst/>
            <a:gdLst/>
            <a:ahLst/>
            <a:cxnLst/>
            <a:rect l="l" t="t" r="r" b="b"/>
            <a:pathLst>
              <a:path w="4979034" h="805180">
                <a:moveTo>
                  <a:pt x="4840605" y="0"/>
                </a:moveTo>
                <a:lnTo>
                  <a:pt x="0" y="0"/>
                </a:lnTo>
                <a:lnTo>
                  <a:pt x="0" y="804671"/>
                </a:lnTo>
                <a:lnTo>
                  <a:pt x="4840605" y="804671"/>
                </a:lnTo>
                <a:lnTo>
                  <a:pt x="4884298" y="797832"/>
                </a:lnTo>
                <a:lnTo>
                  <a:pt x="4922260" y="778788"/>
                </a:lnTo>
                <a:lnTo>
                  <a:pt x="4952207" y="749753"/>
                </a:lnTo>
                <a:lnTo>
                  <a:pt x="4971851" y="712939"/>
                </a:lnTo>
                <a:lnTo>
                  <a:pt x="4978908" y="670559"/>
                </a:lnTo>
                <a:lnTo>
                  <a:pt x="4978908" y="134112"/>
                </a:lnTo>
                <a:lnTo>
                  <a:pt x="4971851" y="91732"/>
                </a:lnTo>
                <a:lnTo>
                  <a:pt x="4952207" y="54918"/>
                </a:lnTo>
                <a:lnTo>
                  <a:pt x="4922260" y="25883"/>
                </a:lnTo>
                <a:lnTo>
                  <a:pt x="4884298" y="6839"/>
                </a:lnTo>
                <a:lnTo>
                  <a:pt x="4840605"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5" name="object 15"/>
          <p:cNvSpPr/>
          <p:nvPr/>
        </p:nvSpPr>
        <p:spPr>
          <a:xfrm>
            <a:off x="6327255" y="2231400"/>
            <a:ext cx="4879635" cy="789106"/>
          </a:xfrm>
          <a:custGeom>
            <a:avLst/>
            <a:gdLst/>
            <a:ahLst/>
            <a:cxnLst/>
            <a:rect l="l" t="t" r="r" b="b"/>
            <a:pathLst>
              <a:path w="4979034" h="805180">
                <a:moveTo>
                  <a:pt x="4978908" y="134112"/>
                </a:moveTo>
                <a:lnTo>
                  <a:pt x="4978908" y="670559"/>
                </a:lnTo>
                <a:lnTo>
                  <a:pt x="4971851" y="712939"/>
                </a:lnTo>
                <a:lnTo>
                  <a:pt x="4952207" y="749753"/>
                </a:lnTo>
                <a:lnTo>
                  <a:pt x="4922260" y="778788"/>
                </a:lnTo>
                <a:lnTo>
                  <a:pt x="4884298" y="797832"/>
                </a:lnTo>
                <a:lnTo>
                  <a:pt x="4840605" y="804671"/>
                </a:lnTo>
                <a:lnTo>
                  <a:pt x="0" y="804671"/>
                </a:lnTo>
                <a:lnTo>
                  <a:pt x="0" y="0"/>
                </a:lnTo>
                <a:lnTo>
                  <a:pt x="4840605" y="0"/>
                </a:lnTo>
                <a:lnTo>
                  <a:pt x="4884298" y="6839"/>
                </a:lnTo>
                <a:lnTo>
                  <a:pt x="4922260" y="25883"/>
                </a:lnTo>
                <a:lnTo>
                  <a:pt x="4952207" y="54918"/>
                </a:lnTo>
                <a:lnTo>
                  <a:pt x="4971851" y="91732"/>
                </a:lnTo>
                <a:lnTo>
                  <a:pt x="4978908" y="134112"/>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6" name="object 16"/>
          <p:cNvSpPr txBox="1"/>
          <p:nvPr/>
        </p:nvSpPr>
        <p:spPr>
          <a:xfrm>
            <a:off x="6558262" y="2238122"/>
            <a:ext cx="4298385" cy="731230"/>
          </a:xfrm>
          <a:prstGeom prst="rect">
            <a:avLst/>
          </a:prstGeom>
        </p:spPr>
        <p:txBody>
          <a:bodyPr vert="horz" wrap="square" lIns="0" tIns="38584" rIns="0" bIns="0" rtlCol="0">
            <a:spAutoFit/>
          </a:bodyPr>
          <a:lstStyle/>
          <a:p>
            <a:pPr marL="12446" marR="4978" algn="just">
              <a:lnSpc>
                <a:spcPts val="1695"/>
              </a:lnSpc>
              <a:spcBef>
                <a:spcPts val="304"/>
              </a:spcBef>
            </a:pPr>
            <a:r>
              <a:rPr sz="1400" dirty="0">
                <a:solidFill>
                  <a:schemeClr val="bg1"/>
                </a:solidFill>
              </a:rPr>
              <a:t>Max 5,000 iterations in Do until –&gt; Create embedded  loops</a:t>
            </a:r>
          </a:p>
          <a:p>
            <a:pPr marL="12446" algn="just">
              <a:spcBef>
                <a:spcPts val="78"/>
              </a:spcBef>
            </a:pPr>
            <a:r>
              <a:rPr sz="1400" dirty="0">
                <a:solidFill>
                  <a:schemeClr val="bg1"/>
                </a:solidFill>
              </a:rPr>
              <a:t>Max 5,000 iterations in For each (100,000 in Plan 1)</a:t>
            </a:r>
          </a:p>
        </p:txBody>
      </p:sp>
      <p:sp>
        <p:nvSpPr>
          <p:cNvPr id="17" name="object 17"/>
          <p:cNvSpPr/>
          <p:nvPr/>
        </p:nvSpPr>
        <p:spPr>
          <a:xfrm>
            <a:off x="5927724" y="2317281"/>
            <a:ext cx="382729" cy="490391"/>
          </a:xfrm>
          <a:custGeom>
            <a:avLst/>
            <a:gdLst/>
            <a:ahLst/>
            <a:cxnLst/>
            <a:rect l="l" t="t" r="r" b="b"/>
            <a:pathLst>
              <a:path w="390525" h="500380">
                <a:moveTo>
                  <a:pt x="195071" y="0"/>
                </a:moveTo>
                <a:lnTo>
                  <a:pt x="195071" y="124968"/>
                </a:lnTo>
                <a:lnTo>
                  <a:pt x="0" y="124968"/>
                </a:lnTo>
                <a:lnTo>
                  <a:pt x="0" y="374903"/>
                </a:lnTo>
                <a:lnTo>
                  <a:pt x="195071" y="374903"/>
                </a:lnTo>
                <a:lnTo>
                  <a:pt x="195071" y="499872"/>
                </a:lnTo>
                <a:lnTo>
                  <a:pt x="390143" y="249936"/>
                </a:lnTo>
                <a:lnTo>
                  <a:pt x="195071"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8" name="object 18"/>
          <p:cNvSpPr/>
          <p:nvPr/>
        </p:nvSpPr>
        <p:spPr>
          <a:xfrm>
            <a:off x="5927724" y="2317281"/>
            <a:ext cx="382729" cy="490391"/>
          </a:xfrm>
          <a:custGeom>
            <a:avLst/>
            <a:gdLst/>
            <a:ahLst/>
            <a:cxnLst/>
            <a:rect l="l" t="t" r="r" b="b"/>
            <a:pathLst>
              <a:path w="390525" h="500380">
                <a:moveTo>
                  <a:pt x="0" y="374903"/>
                </a:moveTo>
                <a:lnTo>
                  <a:pt x="195071" y="374903"/>
                </a:lnTo>
                <a:lnTo>
                  <a:pt x="195071" y="499872"/>
                </a:lnTo>
                <a:lnTo>
                  <a:pt x="390143" y="249936"/>
                </a:lnTo>
                <a:lnTo>
                  <a:pt x="195071" y="0"/>
                </a:lnTo>
                <a:lnTo>
                  <a:pt x="195071" y="124968"/>
                </a:lnTo>
                <a:lnTo>
                  <a:pt x="0" y="124968"/>
                </a:lnTo>
                <a:lnTo>
                  <a:pt x="0" y="374903"/>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txBox="1"/>
          <p:nvPr/>
        </p:nvSpPr>
        <p:spPr>
          <a:xfrm>
            <a:off x="3161622" y="2293385"/>
            <a:ext cx="2419592" cy="378826"/>
          </a:xfrm>
          <a:prstGeom prst="rect">
            <a:avLst/>
          </a:prstGeom>
          <a:solidFill>
            <a:schemeClr val="accent1">
              <a:lumMod val="75000"/>
            </a:schemeClr>
          </a:solidFill>
        </p:spPr>
        <p:txBody>
          <a:bodyPr vert="horz" wrap="square" lIns="0" tIns="112018" rIns="0" bIns="0" rtlCol="0">
            <a:spAutoFit/>
          </a:bodyPr>
          <a:lstStyle/>
          <a:p>
            <a:pPr marL="12446" algn="just">
              <a:lnSpc>
                <a:spcPts val="2234"/>
              </a:lnSpc>
              <a:spcBef>
                <a:spcPts val="882"/>
              </a:spcBef>
            </a:pPr>
            <a:r>
              <a:rPr lang="en-GB" sz="1600" spc="-147"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sz="1400" dirty="0">
                <a:solidFill>
                  <a:schemeClr val="bg1"/>
                </a:solidFill>
              </a:rPr>
              <a:t>Loops</a:t>
            </a:r>
          </a:p>
        </p:txBody>
      </p:sp>
      <p:sp>
        <p:nvSpPr>
          <p:cNvPr id="20" name="object 20"/>
          <p:cNvSpPr/>
          <p:nvPr/>
        </p:nvSpPr>
        <p:spPr>
          <a:xfrm>
            <a:off x="6343684" y="1602605"/>
            <a:ext cx="4863455" cy="388330"/>
          </a:xfrm>
          <a:custGeom>
            <a:avLst/>
            <a:gdLst/>
            <a:ahLst/>
            <a:cxnLst/>
            <a:rect l="l" t="t" r="r" b="b"/>
            <a:pathLst>
              <a:path w="4962525" h="396239">
                <a:moveTo>
                  <a:pt x="4824222" y="0"/>
                </a:moveTo>
                <a:lnTo>
                  <a:pt x="0" y="0"/>
                </a:lnTo>
                <a:lnTo>
                  <a:pt x="0" y="396240"/>
                </a:lnTo>
                <a:lnTo>
                  <a:pt x="4824222" y="396240"/>
                </a:lnTo>
                <a:lnTo>
                  <a:pt x="4877919" y="391046"/>
                </a:lnTo>
                <a:lnTo>
                  <a:pt x="4921758" y="376888"/>
                </a:lnTo>
                <a:lnTo>
                  <a:pt x="4951309" y="355895"/>
                </a:lnTo>
                <a:lnTo>
                  <a:pt x="4962144" y="330200"/>
                </a:lnTo>
                <a:lnTo>
                  <a:pt x="4962144" y="66040"/>
                </a:lnTo>
                <a:lnTo>
                  <a:pt x="4951309" y="40344"/>
                </a:lnTo>
                <a:lnTo>
                  <a:pt x="4921758" y="19351"/>
                </a:lnTo>
                <a:lnTo>
                  <a:pt x="4877919" y="5193"/>
                </a:lnTo>
                <a:lnTo>
                  <a:pt x="4824222"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1" name="object 21"/>
          <p:cNvSpPr/>
          <p:nvPr/>
        </p:nvSpPr>
        <p:spPr>
          <a:xfrm>
            <a:off x="6343684" y="1602605"/>
            <a:ext cx="4863455" cy="388330"/>
          </a:xfrm>
          <a:custGeom>
            <a:avLst/>
            <a:gdLst/>
            <a:ahLst/>
            <a:cxnLst/>
            <a:rect l="l" t="t" r="r" b="b"/>
            <a:pathLst>
              <a:path w="4962525" h="396239">
                <a:moveTo>
                  <a:pt x="4962144" y="66040"/>
                </a:moveTo>
                <a:lnTo>
                  <a:pt x="4962144" y="330200"/>
                </a:lnTo>
                <a:lnTo>
                  <a:pt x="4951309" y="355895"/>
                </a:lnTo>
                <a:lnTo>
                  <a:pt x="4921758" y="376888"/>
                </a:lnTo>
                <a:lnTo>
                  <a:pt x="4877919" y="391046"/>
                </a:lnTo>
                <a:lnTo>
                  <a:pt x="4824222" y="396240"/>
                </a:lnTo>
                <a:lnTo>
                  <a:pt x="0" y="396240"/>
                </a:lnTo>
                <a:lnTo>
                  <a:pt x="0" y="0"/>
                </a:lnTo>
                <a:lnTo>
                  <a:pt x="4824222" y="0"/>
                </a:lnTo>
                <a:lnTo>
                  <a:pt x="4877919" y="5193"/>
                </a:lnTo>
                <a:lnTo>
                  <a:pt x="4921758" y="19351"/>
                </a:lnTo>
                <a:lnTo>
                  <a:pt x="4951309" y="40344"/>
                </a:lnTo>
                <a:lnTo>
                  <a:pt x="4962144" y="66040"/>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2" name="object 22"/>
          <p:cNvSpPr txBox="1"/>
          <p:nvPr/>
        </p:nvSpPr>
        <p:spPr>
          <a:xfrm>
            <a:off x="6574442" y="1641190"/>
            <a:ext cx="2905004"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Create nested flows or raise a ticket</a:t>
            </a:r>
          </a:p>
        </p:txBody>
      </p:sp>
      <p:sp>
        <p:nvSpPr>
          <p:cNvPr id="23" name="object 23"/>
          <p:cNvSpPr/>
          <p:nvPr/>
        </p:nvSpPr>
        <p:spPr>
          <a:xfrm>
            <a:off x="5927724" y="1557051"/>
            <a:ext cx="380862" cy="490391"/>
          </a:xfrm>
          <a:custGeom>
            <a:avLst/>
            <a:gdLst/>
            <a:ahLst/>
            <a:cxnLst/>
            <a:rect l="l" t="t" r="r" b="b"/>
            <a:pathLst>
              <a:path w="388620" h="500380">
                <a:moveTo>
                  <a:pt x="194309" y="0"/>
                </a:moveTo>
                <a:lnTo>
                  <a:pt x="194309" y="124967"/>
                </a:lnTo>
                <a:lnTo>
                  <a:pt x="0" y="124967"/>
                </a:lnTo>
                <a:lnTo>
                  <a:pt x="0" y="374903"/>
                </a:lnTo>
                <a:lnTo>
                  <a:pt x="194309" y="374903"/>
                </a:lnTo>
                <a:lnTo>
                  <a:pt x="194309" y="499872"/>
                </a:lnTo>
                <a:lnTo>
                  <a:pt x="388619" y="249936"/>
                </a:lnTo>
                <a:lnTo>
                  <a:pt x="194309"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4" name="object 24"/>
          <p:cNvSpPr/>
          <p:nvPr/>
        </p:nvSpPr>
        <p:spPr>
          <a:xfrm>
            <a:off x="5927724" y="1557051"/>
            <a:ext cx="380862" cy="490391"/>
          </a:xfrm>
          <a:custGeom>
            <a:avLst/>
            <a:gdLst/>
            <a:ahLst/>
            <a:cxnLst/>
            <a:rect l="l" t="t" r="r" b="b"/>
            <a:pathLst>
              <a:path w="388620" h="500380">
                <a:moveTo>
                  <a:pt x="0" y="374903"/>
                </a:moveTo>
                <a:lnTo>
                  <a:pt x="194309" y="374903"/>
                </a:lnTo>
                <a:lnTo>
                  <a:pt x="194309" y="499872"/>
                </a:lnTo>
                <a:lnTo>
                  <a:pt x="388619" y="249936"/>
                </a:lnTo>
                <a:lnTo>
                  <a:pt x="194309" y="0"/>
                </a:lnTo>
                <a:lnTo>
                  <a:pt x="194309" y="124967"/>
                </a:lnTo>
                <a:lnTo>
                  <a:pt x="0" y="124967"/>
                </a:lnTo>
                <a:lnTo>
                  <a:pt x="0" y="374903"/>
                </a:lnTo>
                <a:close/>
              </a:path>
            </a:pathLst>
          </a:custGeom>
        </p:spPr>
        <p:txBody>
          <a:bodyPr vert="horz" wrap="square" lIns="0" tIns="11824" rIns="0" bIns="0" rtlCol="0">
            <a:spAutoFit/>
          </a:bodyPr>
          <a:lstStyle/>
          <a:p>
            <a:pPr marL="12446" algn="just">
              <a:spcBef>
                <a:spcPts val="93"/>
              </a:spcBef>
            </a:pPr>
            <a:endParaRPr sz="1400">
              <a:solidFill>
                <a:schemeClr val="bg1"/>
              </a:solidFill>
            </a:endParaRPr>
          </a:p>
        </p:txBody>
      </p:sp>
      <p:sp>
        <p:nvSpPr>
          <p:cNvPr id="25" name="object 25"/>
          <p:cNvSpPr txBox="1"/>
          <p:nvPr/>
        </p:nvSpPr>
        <p:spPr>
          <a:xfrm>
            <a:off x="3161622" y="1580949"/>
            <a:ext cx="2419592" cy="378826"/>
          </a:xfrm>
          <a:prstGeom prst="rect">
            <a:avLst/>
          </a:prstGeom>
          <a:solidFill>
            <a:schemeClr val="accent1">
              <a:lumMod val="75000"/>
            </a:schemeClr>
          </a:solidFill>
        </p:spPr>
        <p:txBody>
          <a:bodyPr vert="horz" wrap="square" lIns="0" tIns="112018" rIns="0" bIns="0" rtlCol="0">
            <a:spAutoFit/>
          </a:bodyPr>
          <a:lstStyle/>
          <a:p>
            <a:pPr marL="12446" algn="just">
              <a:lnSpc>
                <a:spcPts val="2234"/>
              </a:lnSpc>
              <a:spcBef>
                <a:spcPts val="882"/>
              </a:spcBef>
            </a:pPr>
            <a:r>
              <a:rPr lang="en-GB" sz="1600" spc="-147"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sz="1400" dirty="0">
                <a:solidFill>
                  <a:schemeClr val="bg1"/>
                </a:solidFill>
              </a:rPr>
              <a:t>250 actions/flow</a:t>
            </a:r>
          </a:p>
        </p:txBody>
      </p:sp>
      <p:sp>
        <p:nvSpPr>
          <p:cNvPr id="26" name="object 26"/>
          <p:cNvSpPr/>
          <p:nvPr/>
        </p:nvSpPr>
        <p:spPr>
          <a:xfrm>
            <a:off x="3161622" y="868513"/>
            <a:ext cx="2419592" cy="567559"/>
          </a:xfrm>
          <a:custGeom>
            <a:avLst/>
            <a:gdLst/>
            <a:ahLst/>
            <a:cxnLst/>
            <a:rect l="l" t="t" r="r" b="b"/>
            <a:pathLst>
              <a:path w="2468879" h="579119">
                <a:moveTo>
                  <a:pt x="0" y="579120"/>
                </a:moveTo>
                <a:lnTo>
                  <a:pt x="2468879" y="579120"/>
                </a:lnTo>
                <a:lnTo>
                  <a:pt x="2468879" y="0"/>
                </a:lnTo>
                <a:lnTo>
                  <a:pt x="0" y="0"/>
                </a:lnTo>
                <a:lnTo>
                  <a:pt x="0" y="579120"/>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7" name="object 27"/>
          <p:cNvSpPr txBox="1"/>
          <p:nvPr/>
        </p:nvSpPr>
        <p:spPr>
          <a:xfrm>
            <a:off x="3361388" y="833165"/>
            <a:ext cx="2219826" cy="549049"/>
          </a:xfrm>
          <a:prstGeom prst="rect">
            <a:avLst/>
          </a:prstGeom>
          <a:solidFill>
            <a:schemeClr val="accent1">
              <a:lumMod val="75000"/>
            </a:schemeClr>
          </a:solidFill>
        </p:spPr>
        <p:txBody>
          <a:bodyPr vert="horz" wrap="square" lIns="0" tIns="13069" rIns="0" bIns="0" rtlCol="0">
            <a:spAutoFit/>
          </a:bodyPr>
          <a:lstStyle/>
          <a:p>
            <a:pPr marL="12446" algn="just">
              <a:lnSpc>
                <a:spcPts val="2234"/>
              </a:lnSpc>
              <a:spcBef>
                <a:spcPts val="103"/>
              </a:spcBef>
            </a:pPr>
            <a:r>
              <a:rPr sz="1400" dirty="0">
                <a:solidFill>
                  <a:schemeClr val="bg1"/>
                </a:solidFill>
              </a:rPr>
              <a:t>Flow Approval</a:t>
            </a:r>
          </a:p>
          <a:p>
            <a:pPr marL="12446" algn="just">
              <a:lnSpc>
                <a:spcPts val="2234"/>
              </a:lnSpc>
            </a:pPr>
            <a:r>
              <a:rPr sz="1400" dirty="0">
                <a:solidFill>
                  <a:schemeClr val="bg1"/>
                </a:solidFill>
              </a:rPr>
              <a:t>duration : 30 days</a:t>
            </a:r>
          </a:p>
        </p:txBody>
      </p:sp>
      <p:sp>
        <p:nvSpPr>
          <p:cNvPr id="28" name="object 28"/>
          <p:cNvSpPr/>
          <p:nvPr/>
        </p:nvSpPr>
        <p:spPr>
          <a:xfrm>
            <a:off x="3161622" y="157571"/>
            <a:ext cx="2419592" cy="566314"/>
          </a:xfrm>
          <a:custGeom>
            <a:avLst/>
            <a:gdLst/>
            <a:ahLst/>
            <a:cxnLst/>
            <a:rect l="l" t="t" r="r" b="b"/>
            <a:pathLst>
              <a:path w="2468879" h="577850">
                <a:moveTo>
                  <a:pt x="0" y="577595"/>
                </a:moveTo>
                <a:lnTo>
                  <a:pt x="2468879" y="577595"/>
                </a:lnTo>
                <a:lnTo>
                  <a:pt x="2468879" y="0"/>
                </a:lnTo>
                <a:lnTo>
                  <a:pt x="0" y="0"/>
                </a:lnTo>
                <a:lnTo>
                  <a:pt x="0" y="577595"/>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29" name="object 29"/>
          <p:cNvSpPr txBox="1">
            <a:spLocks noGrp="1"/>
          </p:cNvSpPr>
          <p:nvPr>
            <p:ph type="title"/>
          </p:nvPr>
        </p:nvSpPr>
        <p:spPr>
          <a:xfrm>
            <a:off x="3361389" y="140437"/>
            <a:ext cx="1658491" cy="554307"/>
          </a:xfrm>
          <a:prstGeom prst="rect">
            <a:avLst/>
          </a:prstGeom>
        </p:spPr>
        <p:txBody>
          <a:bodyPr vert="horz" wrap="square" lIns="0" tIns="13069" rIns="0" bIns="0" rtlCol="0" anchor="ctr">
            <a:spAutoFit/>
          </a:bodyPr>
          <a:lstStyle/>
          <a:p>
            <a:pPr marL="12446" algn="just">
              <a:lnSpc>
                <a:spcPts val="2234"/>
              </a:lnSpc>
              <a:spcBef>
                <a:spcPts val="103"/>
              </a:spcBef>
            </a:pPr>
            <a:r>
              <a:rPr sz="1400" dirty="0">
                <a:solidFill>
                  <a:schemeClr val="bg1"/>
                </a:solidFill>
                <a:latin typeface="+mn-lt"/>
                <a:ea typeface="+mn-ea"/>
                <a:cs typeface="+mn-cs"/>
              </a:rPr>
              <a:t>Flow duration :</a:t>
            </a:r>
          </a:p>
          <a:p>
            <a:pPr marL="12446" algn="just">
              <a:lnSpc>
                <a:spcPts val="2234"/>
              </a:lnSpc>
            </a:pPr>
            <a:r>
              <a:rPr sz="1400" dirty="0">
                <a:solidFill>
                  <a:schemeClr val="bg1"/>
                </a:solidFill>
                <a:latin typeface="+mn-lt"/>
                <a:ea typeface="+mn-ea"/>
                <a:cs typeface="+mn-cs"/>
              </a:rPr>
              <a:t>30 days</a:t>
            </a:r>
          </a:p>
        </p:txBody>
      </p:sp>
      <p:sp>
        <p:nvSpPr>
          <p:cNvPr id="30" name="object 30"/>
          <p:cNvSpPr txBox="1"/>
          <p:nvPr/>
        </p:nvSpPr>
        <p:spPr>
          <a:xfrm>
            <a:off x="3161622" y="3900472"/>
            <a:ext cx="2419592" cy="359333"/>
          </a:xfrm>
          <a:prstGeom prst="rect">
            <a:avLst/>
          </a:prstGeom>
          <a:solidFill>
            <a:schemeClr val="accent1">
              <a:lumMod val="75000"/>
            </a:schemeClr>
          </a:solidFill>
        </p:spPr>
        <p:txBody>
          <a:bodyPr vert="horz" wrap="square" lIns="0" tIns="112018" rIns="0" bIns="0" rtlCol="0">
            <a:spAutoFit/>
          </a:bodyPr>
          <a:lstStyle/>
          <a:p>
            <a:pPr marL="12446" marR="4978" algn="just">
              <a:lnSpc>
                <a:spcPts val="2117"/>
              </a:lnSpc>
              <a:spcBef>
                <a:spcPts val="368"/>
              </a:spcBef>
            </a:pPr>
            <a:r>
              <a:rPr sz="1400" dirty="0">
                <a:solidFill>
                  <a:schemeClr val="bg1"/>
                </a:solidFill>
              </a:rPr>
              <a:t>No guest access</a:t>
            </a:r>
          </a:p>
        </p:txBody>
      </p:sp>
      <p:sp>
        <p:nvSpPr>
          <p:cNvPr id="31" name="object 31"/>
          <p:cNvSpPr/>
          <p:nvPr/>
        </p:nvSpPr>
        <p:spPr>
          <a:xfrm>
            <a:off x="6343684" y="621327"/>
            <a:ext cx="4863455" cy="390197"/>
          </a:xfrm>
          <a:custGeom>
            <a:avLst/>
            <a:gdLst/>
            <a:ahLst/>
            <a:cxnLst/>
            <a:rect l="l" t="t" r="r" b="b"/>
            <a:pathLst>
              <a:path w="4962525" h="398144">
                <a:moveTo>
                  <a:pt x="4824222" y="0"/>
                </a:moveTo>
                <a:lnTo>
                  <a:pt x="0" y="0"/>
                </a:lnTo>
                <a:lnTo>
                  <a:pt x="0" y="397763"/>
                </a:lnTo>
                <a:lnTo>
                  <a:pt x="4824222" y="397763"/>
                </a:lnTo>
                <a:lnTo>
                  <a:pt x="4877919" y="392549"/>
                </a:lnTo>
                <a:lnTo>
                  <a:pt x="4921758" y="378333"/>
                </a:lnTo>
                <a:lnTo>
                  <a:pt x="4951309" y="357258"/>
                </a:lnTo>
                <a:lnTo>
                  <a:pt x="4962144" y="331470"/>
                </a:lnTo>
                <a:lnTo>
                  <a:pt x="4962144" y="66293"/>
                </a:lnTo>
                <a:lnTo>
                  <a:pt x="4951309" y="40505"/>
                </a:lnTo>
                <a:lnTo>
                  <a:pt x="4921758" y="19430"/>
                </a:lnTo>
                <a:lnTo>
                  <a:pt x="4877919" y="5214"/>
                </a:lnTo>
                <a:lnTo>
                  <a:pt x="4824222" y="0"/>
                </a:lnTo>
                <a:close/>
              </a:path>
            </a:pathLst>
          </a:custGeom>
          <a:solidFill>
            <a:schemeClr val="tx1">
              <a:lumMod val="75000"/>
              <a:alpha val="90194"/>
            </a:schemeClr>
          </a:solidFill>
        </p:spPr>
        <p:txBody>
          <a:bodyPr wrap="square" lIns="0" tIns="0" rIns="0" bIns="0" rtlCol="0"/>
          <a:lstStyle/>
          <a:p>
            <a:pPr algn="just"/>
            <a:endParaRPr sz="1600" dirty="0">
              <a:latin typeface="Tahoma" panose="020B0604030504040204" pitchFamily="34" charset="0"/>
              <a:ea typeface="Tahoma" panose="020B0604030504040204" pitchFamily="34" charset="0"/>
              <a:cs typeface="Tahoma" panose="020B0604030504040204" pitchFamily="34" charset="0"/>
            </a:endParaRPr>
          </a:p>
        </p:txBody>
      </p:sp>
      <p:sp>
        <p:nvSpPr>
          <p:cNvPr id="32" name="object 32"/>
          <p:cNvSpPr/>
          <p:nvPr/>
        </p:nvSpPr>
        <p:spPr>
          <a:xfrm>
            <a:off x="6343684" y="621327"/>
            <a:ext cx="4863455" cy="390197"/>
          </a:xfrm>
          <a:custGeom>
            <a:avLst/>
            <a:gdLst/>
            <a:ahLst/>
            <a:cxnLst/>
            <a:rect l="l" t="t" r="r" b="b"/>
            <a:pathLst>
              <a:path w="4962525" h="398144">
                <a:moveTo>
                  <a:pt x="4962144" y="66293"/>
                </a:moveTo>
                <a:lnTo>
                  <a:pt x="4962144" y="331470"/>
                </a:lnTo>
                <a:lnTo>
                  <a:pt x="4951309" y="357258"/>
                </a:lnTo>
                <a:lnTo>
                  <a:pt x="4921758" y="378333"/>
                </a:lnTo>
                <a:lnTo>
                  <a:pt x="4877919" y="392549"/>
                </a:lnTo>
                <a:lnTo>
                  <a:pt x="4824222" y="397763"/>
                </a:lnTo>
                <a:lnTo>
                  <a:pt x="0" y="397763"/>
                </a:lnTo>
                <a:lnTo>
                  <a:pt x="0" y="0"/>
                </a:lnTo>
                <a:lnTo>
                  <a:pt x="4824222" y="0"/>
                </a:lnTo>
                <a:lnTo>
                  <a:pt x="4877919" y="5214"/>
                </a:lnTo>
                <a:lnTo>
                  <a:pt x="4921758" y="19430"/>
                </a:lnTo>
                <a:lnTo>
                  <a:pt x="4951309" y="40505"/>
                </a:lnTo>
                <a:lnTo>
                  <a:pt x="4962144" y="66293"/>
                </a:lnTo>
                <a:close/>
              </a:path>
            </a:pathLst>
          </a:custGeom>
          <a:ln w="12192">
            <a:solidFill>
              <a:srgbClr val="84BC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3" name="object 33"/>
          <p:cNvSpPr txBox="1"/>
          <p:nvPr/>
        </p:nvSpPr>
        <p:spPr>
          <a:xfrm>
            <a:off x="6574443" y="660284"/>
            <a:ext cx="2379986"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Controller pattern</a:t>
            </a:r>
          </a:p>
        </p:txBody>
      </p:sp>
      <p:sp>
        <p:nvSpPr>
          <p:cNvPr id="34" name="object 34"/>
          <p:cNvSpPr/>
          <p:nvPr/>
        </p:nvSpPr>
        <p:spPr>
          <a:xfrm>
            <a:off x="5927724" y="577266"/>
            <a:ext cx="380862" cy="490391"/>
          </a:xfrm>
          <a:custGeom>
            <a:avLst/>
            <a:gdLst/>
            <a:ahLst/>
            <a:cxnLst/>
            <a:rect l="l" t="t" r="r" b="b"/>
            <a:pathLst>
              <a:path w="388620" h="500380">
                <a:moveTo>
                  <a:pt x="194309" y="0"/>
                </a:moveTo>
                <a:lnTo>
                  <a:pt x="194309" y="124968"/>
                </a:lnTo>
                <a:lnTo>
                  <a:pt x="0" y="124968"/>
                </a:lnTo>
                <a:lnTo>
                  <a:pt x="0" y="374904"/>
                </a:lnTo>
                <a:lnTo>
                  <a:pt x="194309" y="374904"/>
                </a:lnTo>
                <a:lnTo>
                  <a:pt x="194309" y="499872"/>
                </a:lnTo>
                <a:lnTo>
                  <a:pt x="388619" y="249936"/>
                </a:lnTo>
                <a:lnTo>
                  <a:pt x="194309"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5" name="object 35"/>
          <p:cNvSpPr/>
          <p:nvPr/>
        </p:nvSpPr>
        <p:spPr>
          <a:xfrm>
            <a:off x="5927724" y="577266"/>
            <a:ext cx="380862" cy="490391"/>
          </a:xfrm>
          <a:custGeom>
            <a:avLst/>
            <a:gdLst/>
            <a:ahLst/>
            <a:cxnLst/>
            <a:rect l="l" t="t" r="r" b="b"/>
            <a:pathLst>
              <a:path w="388620" h="500380">
                <a:moveTo>
                  <a:pt x="0" y="374904"/>
                </a:moveTo>
                <a:lnTo>
                  <a:pt x="194309" y="374904"/>
                </a:lnTo>
                <a:lnTo>
                  <a:pt x="194309" y="499872"/>
                </a:lnTo>
                <a:lnTo>
                  <a:pt x="388619" y="249936"/>
                </a:lnTo>
                <a:lnTo>
                  <a:pt x="194309" y="0"/>
                </a:lnTo>
                <a:lnTo>
                  <a:pt x="194309" y="124968"/>
                </a:lnTo>
                <a:lnTo>
                  <a:pt x="0" y="124968"/>
                </a:lnTo>
                <a:lnTo>
                  <a:pt x="0" y="374904"/>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6" name="object 36"/>
          <p:cNvSpPr/>
          <p:nvPr/>
        </p:nvSpPr>
        <p:spPr>
          <a:xfrm>
            <a:off x="6366088" y="3953493"/>
            <a:ext cx="4786909" cy="393308"/>
          </a:xfrm>
          <a:custGeom>
            <a:avLst/>
            <a:gdLst/>
            <a:ahLst/>
            <a:cxnLst/>
            <a:rect l="l" t="t" r="r" b="b"/>
            <a:pathLst>
              <a:path w="4884420" h="401320">
                <a:moveTo>
                  <a:pt x="4748657" y="0"/>
                </a:moveTo>
                <a:lnTo>
                  <a:pt x="0" y="0"/>
                </a:lnTo>
                <a:lnTo>
                  <a:pt x="0" y="400811"/>
                </a:lnTo>
                <a:lnTo>
                  <a:pt x="4748657" y="400811"/>
                </a:lnTo>
                <a:lnTo>
                  <a:pt x="4801534" y="395553"/>
                </a:lnTo>
                <a:lnTo>
                  <a:pt x="4844684" y="381222"/>
                </a:lnTo>
                <a:lnTo>
                  <a:pt x="4873761" y="359985"/>
                </a:lnTo>
                <a:lnTo>
                  <a:pt x="4884420" y="334009"/>
                </a:lnTo>
                <a:lnTo>
                  <a:pt x="4884420" y="66801"/>
                </a:lnTo>
                <a:lnTo>
                  <a:pt x="4873761" y="40826"/>
                </a:lnTo>
                <a:lnTo>
                  <a:pt x="4844684" y="19589"/>
                </a:lnTo>
                <a:lnTo>
                  <a:pt x="4801534" y="5258"/>
                </a:lnTo>
                <a:lnTo>
                  <a:pt x="4748657"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7" name="object 37"/>
          <p:cNvSpPr/>
          <p:nvPr/>
        </p:nvSpPr>
        <p:spPr>
          <a:xfrm>
            <a:off x="6366088" y="3953493"/>
            <a:ext cx="4786909" cy="393308"/>
          </a:xfrm>
          <a:custGeom>
            <a:avLst/>
            <a:gdLst/>
            <a:ahLst/>
            <a:cxnLst/>
            <a:rect l="l" t="t" r="r" b="b"/>
            <a:pathLst>
              <a:path w="4884420" h="401320">
                <a:moveTo>
                  <a:pt x="4884420" y="66801"/>
                </a:moveTo>
                <a:lnTo>
                  <a:pt x="4884420" y="334009"/>
                </a:lnTo>
                <a:lnTo>
                  <a:pt x="4873761" y="359985"/>
                </a:lnTo>
                <a:lnTo>
                  <a:pt x="4844684" y="381222"/>
                </a:lnTo>
                <a:lnTo>
                  <a:pt x="4801534" y="395553"/>
                </a:lnTo>
                <a:lnTo>
                  <a:pt x="4748657" y="400811"/>
                </a:lnTo>
                <a:lnTo>
                  <a:pt x="0" y="400811"/>
                </a:lnTo>
                <a:lnTo>
                  <a:pt x="0" y="0"/>
                </a:lnTo>
                <a:lnTo>
                  <a:pt x="4748657" y="0"/>
                </a:lnTo>
                <a:lnTo>
                  <a:pt x="4801534" y="5258"/>
                </a:lnTo>
                <a:lnTo>
                  <a:pt x="4844684" y="19589"/>
                </a:lnTo>
                <a:lnTo>
                  <a:pt x="4873761" y="40826"/>
                </a:lnTo>
                <a:lnTo>
                  <a:pt x="4884420" y="66801"/>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38" name="object 38"/>
          <p:cNvSpPr txBox="1"/>
          <p:nvPr/>
        </p:nvSpPr>
        <p:spPr>
          <a:xfrm>
            <a:off x="6596473" y="3994517"/>
            <a:ext cx="3110993"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In the roadmap for Flow &amp; PowerApps</a:t>
            </a:r>
          </a:p>
        </p:txBody>
      </p:sp>
      <p:sp>
        <p:nvSpPr>
          <p:cNvPr id="39" name="object 39"/>
          <p:cNvSpPr/>
          <p:nvPr/>
        </p:nvSpPr>
        <p:spPr>
          <a:xfrm>
            <a:off x="5927724" y="3952746"/>
            <a:ext cx="379617" cy="460519"/>
          </a:xfrm>
          <a:custGeom>
            <a:avLst/>
            <a:gdLst/>
            <a:ahLst/>
            <a:cxnLst/>
            <a:rect l="l" t="t" r="r" b="b"/>
            <a:pathLst>
              <a:path w="387350" h="469900">
                <a:moveTo>
                  <a:pt x="193548" y="0"/>
                </a:moveTo>
                <a:lnTo>
                  <a:pt x="193548" y="117348"/>
                </a:lnTo>
                <a:lnTo>
                  <a:pt x="0" y="117348"/>
                </a:lnTo>
                <a:lnTo>
                  <a:pt x="0" y="352044"/>
                </a:lnTo>
                <a:lnTo>
                  <a:pt x="193548" y="352044"/>
                </a:lnTo>
                <a:lnTo>
                  <a:pt x="193548" y="469392"/>
                </a:lnTo>
                <a:lnTo>
                  <a:pt x="387095" y="234696"/>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0" name="object 40"/>
          <p:cNvSpPr/>
          <p:nvPr/>
        </p:nvSpPr>
        <p:spPr>
          <a:xfrm>
            <a:off x="5927724" y="3952746"/>
            <a:ext cx="379617" cy="460519"/>
          </a:xfrm>
          <a:custGeom>
            <a:avLst/>
            <a:gdLst/>
            <a:ahLst/>
            <a:cxnLst/>
            <a:rect l="l" t="t" r="r" b="b"/>
            <a:pathLst>
              <a:path w="387350" h="469900">
                <a:moveTo>
                  <a:pt x="0" y="117348"/>
                </a:moveTo>
                <a:lnTo>
                  <a:pt x="193548" y="117348"/>
                </a:lnTo>
                <a:lnTo>
                  <a:pt x="193548" y="0"/>
                </a:lnTo>
                <a:lnTo>
                  <a:pt x="387095" y="234696"/>
                </a:lnTo>
                <a:lnTo>
                  <a:pt x="193548" y="469392"/>
                </a:lnTo>
                <a:lnTo>
                  <a:pt x="193548" y="352044"/>
                </a:lnTo>
                <a:lnTo>
                  <a:pt x="0" y="352044"/>
                </a:lnTo>
                <a:lnTo>
                  <a:pt x="0" y="117348"/>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1" name="object 41"/>
          <p:cNvSpPr/>
          <p:nvPr/>
        </p:nvSpPr>
        <p:spPr>
          <a:xfrm>
            <a:off x="3167597" y="5516520"/>
            <a:ext cx="2419592" cy="566314"/>
          </a:xfrm>
          <a:custGeom>
            <a:avLst/>
            <a:gdLst/>
            <a:ahLst/>
            <a:cxnLst/>
            <a:rect l="l" t="t" r="r" b="b"/>
            <a:pathLst>
              <a:path w="2468879" h="577850">
                <a:moveTo>
                  <a:pt x="0" y="577595"/>
                </a:moveTo>
                <a:lnTo>
                  <a:pt x="2468880" y="577595"/>
                </a:lnTo>
                <a:lnTo>
                  <a:pt x="2468880" y="0"/>
                </a:lnTo>
                <a:lnTo>
                  <a:pt x="0" y="0"/>
                </a:lnTo>
                <a:lnTo>
                  <a:pt x="0" y="577595"/>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2" name="object 42"/>
          <p:cNvSpPr txBox="1"/>
          <p:nvPr/>
        </p:nvSpPr>
        <p:spPr>
          <a:xfrm>
            <a:off x="3234660" y="5481820"/>
            <a:ext cx="1418897" cy="296493"/>
          </a:xfrm>
          <a:prstGeom prst="rect">
            <a:avLst/>
          </a:prstGeom>
        </p:spPr>
        <p:txBody>
          <a:bodyPr vert="horz" wrap="square" lIns="0" tIns="46674" rIns="0" bIns="0" rtlCol="0">
            <a:spAutoFit/>
          </a:bodyPr>
          <a:lstStyle/>
          <a:p>
            <a:pPr marL="12446" marR="4978" algn="just">
              <a:lnSpc>
                <a:spcPts val="2117"/>
              </a:lnSpc>
              <a:spcBef>
                <a:spcPts val="368"/>
              </a:spcBef>
            </a:pPr>
            <a:r>
              <a:rPr sz="1400" dirty="0">
                <a:solidFill>
                  <a:schemeClr val="bg1"/>
                </a:solidFill>
              </a:rPr>
              <a:t>ALM/devops  weak</a:t>
            </a:r>
          </a:p>
        </p:txBody>
      </p:sp>
      <p:sp>
        <p:nvSpPr>
          <p:cNvPr id="43" name="object 43"/>
          <p:cNvSpPr/>
          <p:nvPr/>
        </p:nvSpPr>
        <p:spPr>
          <a:xfrm>
            <a:off x="6419857" y="5550125"/>
            <a:ext cx="4786909" cy="394553"/>
          </a:xfrm>
          <a:custGeom>
            <a:avLst/>
            <a:gdLst/>
            <a:ahLst/>
            <a:cxnLst/>
            <a:rect l="l" t="t" r="r" b="b"/>
            <a:pathLst>
              <a:path w="4884420" h="402589">
                <a:moveTo>
                  <a:pt x="4748657" y="0"/>
                </a:moveTo>
                <a:lnTo>
                  <a:pt x="0" y="0"/>
                </a:lnTo>
                <a:lnTo>
                  <a:pt x="0" y="402335"/>
                </a:lnTo>
                <a:lnTo>
                  <a:pt x="4748657" y="402335"/>
                </a:lnTo>
                <a:lnTo>
                  <a:pt x="4801534" y="397066"/>
                </a:lnTo>
                <a:lnTo>
                  <a:pt x="4844684" y="382695"/>
                </a:lnTo>
                <a:lnTo>
                  <a:pt x="4873761" y="361380"/>
                </a:lnTo>
                <a:lnTo>
                  <a:pt x="4884420" y="335279"/>
                </a:lnTo>
                <a:lnTo>
                  <a:pt x="4884420" y="67056"/>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4" name="object 44"/>
          <p:cNvSpPr/>
          <p:nvPr/>
        </p:nvSpPr>
        <p:spPr>
          <a:xfrm>
            <a:off x="6419857" y="5550125"/>
            <a:ext cx="4786909" cy="394553"/>
          </a:xfrm>
          <a:custGeom>
            <a:avLst/>
            <a:gdLst/>
            <a:ahLst/>
            <a:cxnLst/>
            <a:rect l="l" t="t" r="r" b="b"/>
            <a:pathLst>
              <a:path w="4884420" h="402589">
                <a:moveTo>
                  <a:pt x="4884420" y="67056"/>
                </a:moveTo>
                <a:lnTo>
                  <a:pt x="4884420" y="335279"/>
                </a:lnTo>
                <a:lnTo>
                  <a:pt x="4873761" y="361380"/>
                </a:lnTo>
                <a:lnTo>
                  <a:pt x="4844684" y="382695"/>
                </a:lnTo>
                <a:lnTo>
                  <a:pt x="4801534" y="397066"/>
                </a:lnTo>
                <a:lnTo>
                  <a:pt x="4748657" y="402335"/>
                </a:lnTo>
                <a:lnTo>
                  <a:pt x="0" y="402335"/>
                </a:lnTo>
                <a:lnTo>
                  <a:pt x="0" y="0"/>
                </a:lnTo>
                <a:lnTo>
                  <a:pt x="4748657" y="0"/>
                </a:lnTo>
                <a:lnTo>
                  <a:pt x="4801534" y="5262"/>
                </a:lnTo>
                <a:lnTo>
                  <a:pt x="4844684" y="19621"/>
                </a:lnTo>
                <a:lnTo>
                  <a:pt x="4873761" y="40933"/>
                </a:lnTo>
                <a:lnTo>
                  <a:pt x="4884420" y="67056"/>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5" name="object 45"/>
          <p:cNvSpPr txBox="1"/>
          <p:nvPr/>
        </p:nvSpPr>
        <p:spPr>
          <a:xfrm>
            <a:off x="6650613" y="5593240"/>
            <a:ext cx="4026430"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I could tell you, but then I would have to kill you…</a:t>
            </a:r>
          </a:p>
        </p:txBody>
      </p:sp>
      <p:sp>
        <p:nvSpPr>
          <p:cNvPr id="46" name="object 46"/>
          <p:cNvSpPr/>
          <p:nvPr/>
        </p:nvSpPr>
        <p:spPr>
          <a:xfrm>
            <a:off x="5981492" y="5549378"/>
            <a:ext cx="379617" cy="461764"/>
          </a:xfrm>
          <a:custGeom>
            <a:avLst/>
            <a:gdLst/>
            <a:ahLst/>
            <a:cxnLst/>
            <a:rect l="l" t="t" r="r" b="b"/>
            <a:pathLst>
              <a:path w="387350" h="471170">
                <a:moveTo>
                  <a:pt x="193548" y="0"/>
                </a:moveTo>
                <a:lnTo>
                  <a:pt x="193548" y="117728"/>
                </a:lnTo>
                <a:lnTo>
                  <a:pt x="0" y="117728"/>
                </a:lnTo>
                <a:lnTo>
                  <a:pt x="0" y="353187"/>
                </a:lnTo>
                <a:lnTo>
                  <a:pt x="193548" y="353187"/>
                </a:lnTo>
                <a:lnTo>
                  <a:pt x="193548" y="470916"/>
                </a:lnTo>
                <a:lnTo>
                  <a:pt x="387095" y="235457"/>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7" name="object 47"/>
          <p:cNvSpPr/>
          <p:nvPr/>
        </p:nvSpPr>
        <p:spPr>
          <a:xfrm>
            <a:off x="5981492" y="5549378"/>
            <a:ext cx="379617" cy="461764"/>
          </a:xfrm>
          <a:custGeom>
            <a:avLst/>
            <a:gdLst/>
            <a:ahLst/>
            <a:cxnLst/>
            <a:rect l="l" t="t" r="r" b="b"/>
            <a:pathLst>
              <a:path w="387350" h="471170">
                <a:moveTo>
                  <a:pt x="0" y="117728"/>
                </a:moveTo>
                <a:lnTo>
                  <a:pt x="193548" y="117728"/>
                </a:lnTo>
                <a:lnTo>
                  <a:pt x="193548" y="0"/>
                </a:lnTo>
                <a:lnTo>
                  <a:pt x="387095" y="235457"/>
                </a:lnTo>
                <a:lnTo>
                  <a:pt x="193548" y="470916"/>
                </a:lnTo>
                <a:lnTo>
                  <a:pt x="193548" y="353187"/>
                </a:lnTo>
                <a:lnTo>
                  <a:pt x="0" y="353187"/>
                </a:lnTo>
                <a:lnTo>
                  <a:pt x="0" y="117728"/>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8" name="object 48"/>
          <p:cNvSpPr/>
          <p:nvPr/>
        </p:nvSpPr>
        <p:spPr>
          <a:xfrm>
            <a:off x="6366088" y="3279890"/>
            <a:ext cx="4786909" cy="394553"/>
          </a:xfrm>
          <a:custGeom>
            <a:avLst/>
            <a:gdLst/>
            <a:ahLst/>
            <a:cxnLst/>
            <a:rect l="l" t="t" r="r" b="b"/>
            <a:pathLst>
              <a:path w="4884420" h="402589">
                <a:moveTo>
                  <a:pt x="4748657" y="0"/>
                </a:moveTo>
                <a:lnTo>
                  <a:pt x="0" y="0"/>
                </a:lnTo>
                <a:lnTo>
                  <a:pt x="0" y="402335"/>
                </a:lnTo>
                <a:lnTo>
                  <a:pt x="4748657" y="402335"/>
                </a:lnTo>
                <a:lnTo>
                  <a:pt x="4801534" y="397073"/>
                </a:lnTo>
                <a:lnTo>
                  <a:pt x="4844684" y="382714"/>
                </a:lnTo>
                <a:lnTo>
                  <a:pt x="4873761" y="361402"/>
                </a:lnTo>
                <a:lnTo>
                  <a:pt x="4884420" y="335279"/>
                </a:lnTo>
                <a:lnTo>
                  <a:pt x="4884420" y="67055"/>
                </a:lnTo>
                <a:lnTo>
                  <a:pt x="4873761" y="40933"/>
                </a:lnTo>
                <a:lnTo>
                  <a:pt x="4844684" y="19621"/>
                </a:lnTo>
                <a:lnTo>
                  <a:pt x="4801534" y="5262"/>
                </a:lnTo>
                <a:lnTo>
                  <a:pt x="4748657"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49" name="object 49"/>
          <p:cNvSpPr/>
          <p:nvPr/>
        </p:nvSpPr>
        <p:spPr>
          <a:xfrm>
            <a:off x="6366088" y="3279890"/>
            <a:ext cx="4786909" cy="394553"/>
          </a:xfrm>
          <a:custGeom>
            <a:avLst/>
            <a:gdLst/>
            <a:ahLst/>
            <a:cxnLst/>
            <a:rect l="l" t="t" r="r" b="b"/>
            <a:pathLst>
              <a:path w="4884420" h="402589">
                <a:moveTo>
                  <a:pt x="4884420" y="67055"/>
                </a:moveTo>
                <a:lnTo>
                  <a:pt x="4884420" y="335279"/>
                </a:lnTo>
                <a:lnTo>
                  <a:pt x="4873761" y="361402"/>
                </a:lnTo>
                <a:lnTo>
                  <a:pt x="4844684" y="382714"/>
                </a:lnTo>
                <a:lnTo>
                  <a:pt x="4801534" y="397073"/>
                </a:lnTo>
                <a:lnTo>
                  <a:pt x="4748657" y="402335"/>
                </a:lnTo>
                <a:lnTo>
                  <a:pt x="0" y="402335"/>
                </a:lnTo>
                <a:lnTo>
                  <a:pt x="0" y="0"/>
                </a:lnTo>
                <a:lnTo>
                  <a:pt x="4748657" y="0"/>
                </a:lnTo>
                <a:lnTo>
                  <a:pt x="4801534" y="5262"/>
                </a:lnTo>
                <a:lnTo>
                  <a:pt x="4844684" y="19621"/>
                </a:lnTo>
                <a:lnTo>
                  <a:pt x="4873761" y="40933"/>
                </a:lnTo>
                <a:lnTo>
                  <a:pt x="4884420" y="67055"/>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0" name="object 50"/>
          <p:cNvSpPr txBox="1"/>
          <p:nvPr/>
        </p:nvSpPr>
        <p:spPr>
          <a:xfrm>
            <a:off x="6596472" y="3322085"/>
            <a:ext cx="2010103"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Custom approval actions</a:t>
            </a:r>
          </a:p>
        </p:txBody>
      </p:sp>
      <p:sp>
        <p:nvSpPr>
          <p:cNvPr id="51" name="object 51"/>
          <p:cNvSpPr/>
          <p:nvPr/>
        </p:nvSpPr>
        <p:spPr>
          <a:xfrm>
            <a:off x="5927724" y="3279143"/>
            <a:ext cx="379617" cy="461764"/>
          </a:xfrm>
          <a:custGeom>
            <a:avLst/>
            <a:gdLst/>
            <a:ahLst/>
            <a:cxnLst/>
            <a:rect l="l" t="t" r="r" b="b"/>
            <a:pathLst>
              <a:path w="387350" h="471170">
                <a:moveTo>
                  <a:pt x="193548" y="0"/>
                </a:moveTo>
                <a:lnTo>
                  <a:pt x="193548" y="117728"/>
                </a:lnTo>
                <a:lnTo>
                  <a:pt x="0" y="117728"/>
                </a:lnTo>
                <a:lnTo>
                  <a:pt x="0" y="353187"/>
                </a:lnTo>
                <a:lnTo>
                  <a:pt x="193548" y="353187"/>
                </a:lnTo>
                <a:lnTo>
                  <a:pt x="193548" y="470915"/>
                </a:lnTo>
                <a:lnTo>
                  <a:pt x="387095" y="235457"/>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2" name="object 52"/>
          <p:cNvSpPr/>
          <p:nvPr/>
        </p:nvSpPr>
        <p:spPr>
          <a:xfrm>
            <a:off x="5927724" y="3279143"/>
            <a:ext cx="379617" cy="461764"/>
          </a:xfrm>
          <a:custGeom>
            <a:avLst/>
            <a:gdLst/>
            <a:ahLst/>
            <a:cxnLst/>
            <a:rect l="l" t="t" r="r" b="b"/>
            <a:pathLst>
              <a:path w="387350" h="471170">
                <a:moveTo>
                  <a:pt x="0" y="117728"/>
                </a:moveTo>
                <a:lnTo>
                  <a:pt x="193548" y="117728"/>
                </a:lnTo>
                <a:lnTo>
                  <a:pt x="193548" y="0"/>
                </a:lnTo>
                <a:lnTo>
                  <a:pt x="387095" y="235457"/>
                </a:lnTo>
                <a:lnTo>
                  <a:pt x="193548" y="470915"/>
                </a:lnTo>
                <a:lnTo>
                  <a:pt x="193548" y="353187"/>
                </a:lnTo>
                <a:lnTo>
                  <a:pt x="0" y="353187"/>
                </a:lnTo>
                <a:lnTo>
                  <a:pt x="0" y="117728"/>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3" name="object 53"/>
          <p:cNvSpPr/>
          <p:nvPr/>
        </p:nvSpPr>
        <p:spPr>
          <a:xfrm>
            <a:off x="3161622" y="6257333"/>
            <a:ext cx="2419592" cy="566314"/>
          </a:xfrm>
          <a:custGeom>
            <a:avLst/>
            <a:gdLst/>
            <a:ahLst/>
            <a:cxnLst/>
            <a:rect l="l" t="t" r="r" b="b"/>
            <a:pathLst>
              <a:path w="2468879" h="577850">
                <a:moveTo>
                  <a:pt x="0" y="577596"/>
                </a:moveTo>
                <a:lnTo>
                  <a:pt x="2468879" y="577596"/>
                </a:lnTo>
                <a:lnTo>
                  <a:pt x="2468879" y="0"/>
                </a:lnTo>
                <a:lnTo>
                  <a:pt x="0" y="0"/>
                </a:lnTo>
                <a:lnTo>
                  <a:pt x="0" y="577596"/>
                </a:lnTo>
                <a:close/>
              </a:path>
            </a:pathLst>
          </a:custGeom>
          <a:solidFill>
            <a:schemeClr val="accent1">
              <a:lumMod val="75000"/>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4" name="object 54"/>
          <p:cNvSpPr txBox="1"/>
          <p:nvPr/>
        </p:nvSpPr>
        <p:spPr>
          <a:xfrm>
            <a:off x="3227196" y="6224536"/>
            <a:ext cx="1692719" cy="560540"/>
          </a:xfrm>
          <a:prstGeom prst="rect">
            <a:avLst/>
          </a:prstGeom>
        </p:spPr>
        <p:txBody>
          <a:bodyPr vert="horz" wrap="square" lIns="0" tIns="46674" rIns="0" bIns="0" rtlCol="0">
            <a:spAutoFit/>
          </a:bodyPr>
          <a:lstStyle/>
          <a:p>
            <a:pPr marL="212204" marR="4978" algn="just">
              <a:lnSpc>
                <a:spcPts val="2117"/>
              </a:lnSpc>
              <a:spcBef>
                <a:spcPts val="882"/>
              </a:spcBef>
            </a:pPr>
            <a:r>
              <a:rPr sz="1400" dirty="0">
                <a:solidFill>
                  <a:schemeClr val="bg1"/>
                </a:solidFill>
              </a:rPr>
              <a:t>Cannot resume  flow</a:t>
            </a:r>
          </a:p>
        </p:txBody>
      </p:sp>
      <p:sp>
        <p:nvSpPr>
          <p:cNvPr id="55" name="object 55"/>
          <p:cNvSpPr/>
          <p:nvPr/>
        </p:nvSpPr>
        <p:spPr>
          <a:xfrm>
            <a:off x="6413882" y="6290939"/>
            <a:ext cx="4788776" cy="394553"/>
          </a:xfrm>
          <a:custGeom>
            <a:avLst/>
            <a:gdLst/>
            <a:ahLst/>
            <a:cxnLst/>
            <a:rect l="l" t="t" r="r" b="b"/>
            <a:pathLst>
              <a:path w="4886325" h="402590">
                <a:moveTo>
                  <a:pt x="4750181" y="0"/>
                </a:moveTo>
                <a:lnTo>
                  <a:pt x="0" y="0"/>
                </a:lnTo>
                <a:lnTo>
                  <a:pt x="0" y="402336"/>
                </a:lnTo>
                <a:lnTo>
                  <a:pt x="4750181" y="402336"/>
                </a:lnTo>
                <a:lnTo>
                  <a:pt x="4803005" y="397066"/>
                </a:lnTo>
                <a:lnTo>
                  <a:pt x="4846161" y="382695"/>
                </a:lnTo>
                <a:lnTo>
                  <a:pt x="4875268" y="361380"/>
                </a:lnTo>
                <a:lnTo>
                  <a:pt x="4885944" y="335280"/>
                </a:lnTo>
                <a:lnTo>
                  <a:pt x="4885944" y="67056"/>
                </a:lnTo>
                <a:lnTo>
                  <a:pt x="4875268" y="40955"/>
                </a:lnTo>
                <a:lnTo>
                  <a:pt x="4846161" y="19640"/>
                </a:lnTo>
                <a:lnTo>
                  <a:pt x="4803005" y="5269"/>
                </a:lnTo>
                <a:lnTo>
                  <a:pt x="4750181" y="0"/>
                </a:lnTo>
                <a:close/>
              </a:path>
            </a:pathLst>
          </a:custGeom>
          <a:solidFill>
            <a:schemeClr val="tx1">
              <a:lumMod val="75000"/>
              <a:alpha val="90194"/>
            </a:schemeClr>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6" name="object 56"/>
          <p:cNvSpPr/>
          <p:nvPr/>
        </p:nvSpPr>
        <p:spPr>
          <a:xfrm>
            <a:off x="6413882" y="6290939"/>
            <a:ext cx="4788776" cy="394553"/>
          </a:xfrm>
          <a:custGeom>
            <a:avLst/>
            <a:gdLst/>
            <a:ahLst/>
            <a:cxnLst/>
            <a:rect l="l" t="t" r="r" b="b"/>
            <a:pathLst>
              <a:path w="4886325" h="402590">
                <a:moveTo>
                  <a:pt x="4885944" y="67056"/>
                </a:moveTo>
                <a:lnTo>
                  <a:pt x="4885944" y="335280"/>
                </a:lnTo>
                <a:lnTo>
                  <a:pt x="4875268" y="361380"/>
                </a:lnTo>
                <a:lnTo>
                  <a:pt x="4846161" y="382695"/>
                </a:lnTo>
                <a:lnTo>
                  <a:pt x="4803005" y="397066"/>
                </a:lnTo>
                <a:lnTo>
                  <a:pt x="4750181" y="402336"/>
                </a:lnTo>
                <a:lnTo>
                  <a:pt x="0" y="402336"/>
                </a:lnTo>
                <a:lnTo>
                  <a:pt x="0" y="0"/>
                </a:lnTo>
                <a:lnTo>
                  <a:pt x="4750181" y="0"/>
                </a:lnTo>
                <a:lnTo>
                  <a:pt x="4803005" y="5269"/>
                </a:lnTo>
                <a:lnTo>
                  <a:pt x="4846161" y="19640"/>
                </a:lnTo>
                <a:lnTo>
                  <a:pt x="4875268" y="40955"/>
                </a:lnTo>
                <a:lnTo>
                  <a:pt x="4885944" y="67056"/>
                </a:lnTo>
                <a:close/>
              </a:path>
            </a:pathLst>
          </a:custGeom>
          <a:ln w="12192">
            <a:solidFill>
              <a:srgbClr val="DEE7D1"/>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7" name="object 57"/>
          <p:cNvSpPr txBox="1"/>
          <p:nvPr/>
        </p:nvSpPr>
        <p:spPr>
          <a:xfrm>
            <a:off x="6645511" y="6333158"/>
            <a:ext cx="1268294" cy="227383"/>
          </a:xfrm>
          <a:prstGeom prst="rect">
            <a:avLst/>
          </a:prstGeom>
        </p:spPr>
        <p:txBody>
          <a:bodyPr vert="horz" wrap="square" lIns="0" tIns="11824" rIns="0" bIns="0" rtlCol="0">
            <a:spAutoFit/>
          </a:bodyPr>
          <a:lstStyle/>
          <a:p>
            <a:pPr marL="12446" algn="just">
              <a:spcBef>
                <a:spcPts val="93"/>
              </a:spcBef>
            </a:pPr>
            <a:r>
              <a:rPr sz="1400" dirty="0">
                <a:solidFill>
                  <a:schemeClr val="bg1"/>
                </a:solidFill>
              </a:rPr>
              <a:t>In the roadmap</a:t>
            </a:r>
          </a:p>
        </p:txBody>
      </p:sp>
      <p:sp>
        <p:nvSpPr>
          <p:cNvPr id="58" name="object 58"/>
          <p:cNvSpPr/>
          <p:nvPr/>
        </p:nvSpPr>
        <p:spPr>
          <a:xfrm>
            <a:off x="5977012" y="6290191"/>
            <a:ext cx="379617" cy="461764"/>
          </a:xfrm>
          <a:custGeom>
            <a:avLst/>
            <a:gdLst/>
            <a:ahLst/>
            <a:cxnLst/>
            <a:rect l="l" t="t" r="r" b="b"/>
            <a:pathLst>
              <a:path w="387350" h="471170">
                <a:moveTo>
                  <a:pt x="193548" y="0"/>
                </a:moveTo>
                <a:lnTo>
                  <a:pt x="193548" y="117729"/>
                </a:lnTo>
                <a:lnTo>
                  <a:pt x="0" y="117729"/>
                </a:lnTo>
                <a:lnTo>
                  <a:pt x="0" y="353187"/>
                </a:lnTo>
                <a:lnTo>
                  <a:pt x="193548" y="353187"/>
                </a:lnTo>
                <a:lnTo>
                  <a:pt x="193548" y="470916"/>
                </a:lnTo>
                <a:lnTo>
                  <a:pt x="387096" y="235458"/>
                </a:lnTo>
                <a:lnTo>
                  <a:pt x="193548" y="0"/>
                </a:lnTo>
                <a:close/>
              </a:path>
            </a:pathLst>
          </a:custGeom>
          <a:solidFill>
            <a:srgbClr val="1E275C"/>
          </a:solidFill>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
        <p:nvSpPr>
          <p:cNvPr id="59" name="object 59"/>
          <p:cNvSpPr/>
          <p:nvPr/>
        </p:nvSpPr>
        <p:spPr>
          <a:xfrm>
            <a:off x="5977012" y="6290191"/>
            <a:ext cx="379617" cy="461764"/>
          </a:xfrm>
          <a:custGeom>
            <a:avLst/>
            <a:gdLst/>
            <a:ahLst/>
            <a:cxnLst/>
            <a:rect l="l" t="t" r="r" b="b"/>
            <a:pathLst>
              <a:path w="387350" h="471170">
                <a:moveTo>
                  <a:pt x="0" y="117729"/>
                </a:moveTo>
                <a:lnTo>
                  <a:pt x="193548" y="117729"/>
                </a:lnTo>
                <a:lnTo>
                  <a:pt x="193548" y="0"/>
                </a:lnTo>
                <a:lnTo>
                  <a:pt x="387096" y="235458"/>
                </a:lnTo>
                <a:lnTo>
                  <a:pt x="193548" y="470916"/>
                </a:lnTo>
                <a:lnTo>
                  <a:pt x="193548" y="353187"/>
                </a:lnTo>
                <a:lnTo>
                  <a:pt x="0" y="353187"/>
                </a:lnTo>
                <a:lnTo>
                  <a:pt x="0" y="117729"/>
                </a:lnTo>
                <a:close/>
              </a:path>
            </a:pathLst>
          </a:custGeom>
          <a:ln w="10668">
            <a:solidFill>
              <a:srgbClr val="5F8900"/>
            </a:solidFill>
          </a:ln>
        </p:spPr>
        <p:txBody>
          <a:bodyPr wrap="square" lIns="0" tIns="0" rIns="0" bIns="0" rtlCol="0"/>
          <a:lstStyle/>
          <a:p>
            <a:pPr algn="just"/>
            <a:endParaRPr sz="16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normAutofit/>
          </a:bodyPr>
          <a:lstStyle/>
          <a:p>
            <a:r>
              <a:rPr lang="en-US" sz="6600" dirty="0"/>
              <a:t>PowerApps Data Submit using Flow</a:t>
            </a:r>
          </a:p>
        </p:txBody>
      </p:sp>
    </p:spTree>
    <p:extLst>
      <p:ext uri="{BB962C8B-B14F-4D97-AF65-F5344CB8AC3E}">
        <p14:creationId xmlns:p14="http://schemas.microsoft.com/office/powerpoint/2010/main" val="192899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0" y="0"/>
            <a:ext cx="12192000" cy="653608"/>
          </a:xfrm>
        </p:spPr>
        <p:txBody>
          <a:bodyPr>
            <a:normAutofit fontScale="90000"/>
          </a:bodyPr>
          <a:lstStyle/>
          <a:p>
            <a:r>
              <a:rPr lang="en-US" sz="3600" dirty="0"/>
              <a:t>Demo &amp; Hands-on – Save data Power Apps form data using Flow</a:t>
            </a:r>
          </a:p>
        </p:txBody>
      </p:sp>
      <p:pic>
        <p:nvPicPr>
          <p:cNvPr id="2" name="Picture 1">
            <a:extLst>
              <a:ext uri="{FF2B5EF4-FFF2-40B4-BE49-F238E27FC236}">
                <a16:creationId xmlns:a16="http://schemas.microsoft.com/office/drawing/2014/main" id="{DF2DF306-7733-4DA4-9E50-4FC7992B1197}"/>
              </a:ext>
            </a:extLst>
          </p:cNvPr>
          <p:cNvPicPr>
            <a:picLocks noChangeAspect="1"/>
          </p:cNvPicPr>
          <p:nvPr/>
        </p:nvPicPr>
        <p:blipFill>
          <a:blip r:embed="rId3"/>
          <a:stretch>
            <a:fillRect/>
          </a:stretch>
        </p:blipFill>
        <p:spPr>
          <a:xfrm>
            <a:off x="0" y="653608"/>
            <a:ext cx="12192000" cy="6645804"/>
          </a:xfrm>
          <a:prstGeom prst="rect">
            <a:avLst/>
          </a:prstGeom>
        </p:spPr>
      </p:pic>
      <p:pic>
        <p:nvPicPr>
          <p:cNvPr id="5" name="Picture 4" descr="A close up of a logo&#10;&#10;Description automatically generated">
            <a:extLst>
              <a:ext uri="{FF2B5EF4-FFF2-40B4-BE49-F238E27FC236}">
                <a16:creationId xmlns:a16="http://schemas.microsoft.com/office/drawing/2014/main" id="{0287725F-AAB4-4E35-8891-2E1F07C8B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859" y="2955319"/>
            <a:ext cx="1219209" cy="1219209"/>
          </a:xfrm>
          <a:prstGeom prst="rect">
            <a:avLst/>
          </a:prstGeom>
        </p:spPr>
      </p:pic>
      <p:pic>
        <p:nvPicPr>
          <p:cNvPr id="8" name="Picture 7">
            <a:extLst>
              <a:ext uri="{FF2B5EF4-FFF2-40B4-BE49-F238E27FC236}">
                <a16:creationId xmlns:a16="http://schemas.microsoft.com/office/drawing/2014/main" id="{FE945FD8-6905-4205-83A9-176571D823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6858" y="1497222"/>
            <a:ext cx="1219209" cy="1219209"/>
          </a:xfrm>
          <a:prstGeom prst="rect">
            <a:avLst/>
          </a:prstGeom>
        </p:spPr>
      </p:pic>
      <p:pic>
        <p:nvPicPr>
          <p:cNvPr id="10" name="Picture 9" descr="A close up of a logo&#10;&#10;Description automatically generated">
            <a:extLst>
              <a:ext uri="{FF2B5EF4-FFF2-40B4-BE49-F238E27FC236}">
                <a16:creationId xmlns:a16="http://schemas.microsoft.com/office/drawing/2014/main" id="{F857AB81-E14A-460A-80A5-BEC8C4FFA3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2781" y="4545222"/>
            <a:ext cx="1083286" cy="1083286"/>
          </a:xfrm>
          <a:prstGeom prst="rect">
            <a:avLst/>
          </a:prstGeom>
        </p:spPr>
      </p:pic>
      <p:cxnSp>
        <p:nvCxnSpPr>
          <p:cNvPr id="12" name="Straight Arrow Connector 11">
            <a:extLst>
              <a:ext uri="{FF2B5EF4-FFF2-40B4-BE49-F238E27FC236}">
                <a16:creationId xmlns:a16="http://schemas.microsoft.com/office/drawing/2014/main" id="{6E4C3597-3D78-4104-BB6C-24634B57251B}"/>
              </a:ext>
            </a:extLst>
          </p:cNvPr>
          <p:cNvCxnSpPr/>
          <p:nvPr/>
        </p:nvCxnSpPr>
        <p:spPr>
          <a:xfrm>
            <a:off x="9506462" y="2496065"/>
            <a:ext cx="0" cy="444843"/>
          </a:xfrm>
          <a:prstGeom prst="straightConnector1">
            <a:avLst/>
          </a:prstGeom>
          <a:ln w="635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1ECEF5-DB16-417A-B3AC-388BA5E4A4C5}"/>
              </a:ext>
            </a:extLst>
          </p:cNvPr>
          <p:cNvCxnSpPr>
            <a:cxnSpLocks/>
          </p:cNvCxnSpPr>
          <p:nvPr/>
        </p:nvCxnSpPr>
        <p:spPr>
          <a:xfrm>
            <a:off x="9506462" y="4069492"/>
            <a:ext cx="0" cy="444843"/>
          </a:xfrm>
          <a:prstGeom prst="straightConnector1">
            <a:avLst/>
          </a:prstGeom>
          <a:ln w="635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3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838200" y="6123543"/>
            <a:ext cx="4141134" cy="369332"/>
          </a:xfrm>
          <a:prstGeom prst="rect">
            <a:avLst/>
          </a:prstGeom>
        </p:spPr>
        <p:txBody>
          <a:bodyPr wrap="none">
            <a:spAutoFit/>
          </a:bodyPr>
          <a:lstStyle/>
          <a:p>
            <a:r>
              <a:rPr lang="en-GB" dirty="0">
                <a:hlinkClick r:id="rId2"/>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3"/>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308</TotalTime>
  <Words>3464</Words>
  <Application>Microsoft Office PowerPoint</Application>
  <PresentationFormat>Widescreen</PresentationFormat>
  <Paragraphs>611</Paragraphs>
  <Slides>71</Slides>
  <Notes>40</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71</vt:i4>
      </vt:variant>
    </vt:vector>
  </HeadingPairs>
  <TitlesOfParts>
    <vt:vector size="89" baseType="lpstr">
      <vt:lpstr>Arial</vt:lpstr>
      <vt:lpstr>Arial Black</vt:lpstr>
      <vt:lpstr>Calibri</vt:lpstr>
      <vt:lpstr>Calibri Light</vt:lpstr>
      <vt:lpstr>Consolas</vt:lpstr>
      <vt:lpstr>Segoe UI</vt:lpstr>
      <vt:lpstr>Segoe UI Light</vt:lpstr>
      <vt:lpstr>Segoe UI Semibold</vt:lpstr>
      <vt:lpstr>Segoe UI Semilight</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PowerPoint Presentation</vt:lpstr>
      <vt:lpstr>PowerPoint Presentation</vt:lpstr>
      <vt:lpstr>Where we come from </vt:lpstr>
      <vt:lpstr>Where we come from </vt:lpstr>
      <vt:lpstr>Module 1</vt:lpstr>
      <vt:lpstr>Introduction</vt:lpstr>
      <vt:lpstr>What is Power Automate?</vt:lpstr>
      <vt:lpstr>PowerPoint Presentation</vt:lpstr>
      <vt:lpstr>Microsoft Power Automate plan for you</vt:lpstr>
      <vt:lpstr>Types of Flows</vt:lpstr>
      <vt:lpstr>Flow Components</vt:lpstr>
      <vt:lpstr>Differences between Flows and Workflows </vt:lpstr>
      <vt:lpstr>Benefits of automation</vt:lpstr>
      <vt:lpstr>PowerPoint Presentation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Normal action execution</vt:lpstr>
      <vt:lpstr>Action settings</vt:lpstr>
      <vt:lpstr>Error handling</vt:lpstr>
      <vt:lpstr>Parallel execution</vt:lpstr>
      <vt:lpstr>Looping</vt:lpstr>
      <vt:lpstr>Terminate flows</vt:lpstr>
      <vt:lpstr>Asynchronous Actions</vt:lpstr>
      <vt:lpstr>Module 5</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Module 6</vt:lpstr>
      <vt:lpstr>Module 7</vt:lpstr>
      <vt:lpstr>Best Practices</vt:lpstr>
      <vt:lpstr>Best Practices for Flow Authoring</vt:lpstr>
      <vt:lpstr>Flow duration : 30 days</vt:lpstr>
      <vt:lpstr>PowerApps Data Submit using Flow</vt:lpstr>
      <vt:lpstr>Demo &amp; Hands-on – Save data Power Apps form data using Flow</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3</cp:revision>
  <dcterms:created xsi:type="dcterms:W3CDTF">2020-03-19T04:07:17Z</dcterms:created>
  <dcterms:modified xsi:type="dcterms:W3CDTF">2020-03-19T09:15:44Z</dcterms:modified>
</cp:coreProperties>
</file>